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6" r:id="rId3"/>
    <p:sldId id="273" r:id="rId4"/>
    <p:sldId id="274" r:id="rId5"/>
    <p:sldId id="257" r:id="rId6"/>
    <p:sldId id="275" r:id="rId7"/>
    <p:sldId id="265" r:id="rId8"/>
    <p:sldId id="258" r:id="rId9"/>
    <p:sldId id="263" r:id="rId10"/>
    <p:sldId id="259" r:id="rId11"/>
    <p:sldId id="260" r:id="rId12"/>
    <p:sldId id="286" r:id="rId13"/>
    <p:sldId id="262" r:id="rId14"/>
    <p:sldId id="278" r:id="rId15"/>
    <p:sldId id="279" r:id="rId16"/>
    <p:sldId id="270" r:id="rId17"/>
    <p:sldId id="261" r:id="rId18"/>
    <p:sldId id="269" r:id="rId19"/>
    <p:sldId id="277" r:id="rId20"/>
    <p:sldId id="283" r:id="rId21"/>
    <p:sldId id="284" r:id="rId22"/>
    <p:sldId id="285" r:id="rId23"/>
    <p:sldId id="282" r:id="rId24"/>
    <p:sldId id="281" r:id="rId25"/>
    <p:sldId id="280" r:id="rId26"/>
    <p:sldId id="264" r:id="rId27"/>
    <p:sldId id="276" r:id="rId28"/>
    <p:sldId id="267"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96FF"/>
    <a:srgbClr val="FF9300"/>
    <a:srgbClr val="C48C4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56"/>
    <p:restoredTop sz="94768"/>
  </p:normalViewPr>
  <p:slideViewPr>
    <p:cSldViewPr snapToGrid="0">
      <p:cViewPr varScale="1">
        <p:scale>
          <a:sx n="110" d="100"/>
          <a:sy n="110" d="100"/>
        </p:scale>
        <p:origin x="100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11/21/23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11/21/23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11/21/23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11/21/23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11/21/23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11/21/23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11/21/23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11/21/23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11/21/23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11/21/23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11/21/23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11/21/23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5"/>
            <a:ext cx="11211339" cy="1287161"/>
          </a:xfrm>
        </p:spPr>
        <p:txBody>
          <a:bodyPr>
            <a:normAutofit/>
          </a:bodyPr>
          <a:lstStyle/>
          <a:p>
            <a:r>
              <a:rPr lang="en-US" sz="5400" b="1" dirty="0"/>
              <a:t>The Jellyfish and the Flatworm</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020622"/>
            <a:ext cx="9144000" cy="1655762"/>
          </a:xfrm>
        </p:spPr>
        <p:txBody>
          <a:bodyPr/>
          <a:lstStyle/>
          <a:p>
            <a:r>
              <a:rPr lang="en-US" sz="3200" dirty="0"/>
              <a:t>A Story About Leading Artificial Intelligence</a:t>
            </a:r>
          </a:p>
          <a:p>
            <a:r>
              <a:rPr lang="en-US" dirty="0"/>
              <a:t>Dan McCreary</a:t>
            </a:r>
          </a:p>
          <a:p>
            <a:r>
              <a:rPr lang="en-US" dirty="0"/>
              <a:t>Version 3.1, Updated November 2023</a:t>
            </a:r>
          </a:p>
        </p:txBody>
      </p:sp>
      <p:sp>
        <p:nvSpPr>
          <p:cNvPr id="4" name="Slide Number Placeholder 3">
            <a:extLst>
              <a:ext uri="{FF2B5EF4-FFF2-40B4-BE49-F238E27FC236}">
                <a16:creationId xmlns:a16="http://schemas.microsoft.com/office/drawing/2014/main" id="{1F111988-FF62-CCFA-1E34-7D9A35B11E16}"/>
              </a:ext>
            </a:extLst>
          </p:cNvPr>
          <p:cNvSpPr>
            <a:spLocks noGrp="1"/>
          </p:cNvSpPr>
          <p:nvPr>
            <p:ph type="sldNum" sz="quarter" idx="12"/>
          </p:nvPr>
        </p:nvSpPr>
        <p:spPr/>
        <p:txBody>
          <a:bodyPr/>
          <a:lstStyle/>
          <a:p>
            <a:fld id="{E4E17628-BB69-494D-BA8C-C14032583637}" type="slidenum">
              <a:rPr lang="en-US" smtClean="0"/>
              <a:t>1</a:t>
            </a:fld>
            <a:endParaRPr lang="en-US"/>
          </a:p>
        </p:txBody>
      </p:sp>
      <p:grpSp>
        <p:nvGrpSpPr>
          <p:cNvPr id="7" name="Group 6">
            <a:extLst>
              <a:ext uri="{FF2B5EF4-FFF2-40B4-BE49-F238E27FC236}">
                <a16:creationId xmlns:a16="http://schemas.microsoft.com/office/drawing/2014/main" id="{0C99B30D-AC1B-AEBD-24A4-E86EC7C12B52}"/>
              </a:ext>
            </a:extLst>
          </p:cNvPr>
          <p:cNvGrpSpPr/>
          <p:nvPr/>
        </p:nvGrpSpPr>
        <p:grpSpPr>
          <a:xfrm>
            <a:off x="2718102" y="1671960"/>
            <a:ext cx="6755797" cy="3100388"/>
            <a:chOff x="3240325" y="1671960"/>
            <a:chExt cx="6755797" cy="3100388"/>
          </a:xfrm>
        </p:grpSpPr>
        <p:pic>
          <p:nvPicPr>
            <p:cNvPr id="5" name="Picture 4">
              <a:extLst>
                <a:ext uri="{FF2B5EF4-FFF2-40B4-BE49-F238E27FC236}">
                  <a16:creationId xmlns:a16="http://schemas.microsoft.com/office/drawing/2014/main" id="{95E99E15-4037-2E20-9282-E01732E064BC}"/>
                </a:ext>
              </a:extLst>
            </p:cNvPr>
            <p:cNvPicPr>
              <a:picLocks noChangeAspect="1"/>
            </p:cNvPicPr>
            <p:nvPr/>
          </p:nvPicPr>
          <p:blipFill>
            <a:blip r:embed="rId2"/>
            <a:stretch>
              <a:fillRect/>
            </a:stretch>
          </p:blipFill>
          <p:spPr>
            <a:xfrm>
              <a:off x="3240325" y="1671960"/>
              <a:ext cx="2992860" cy="3100388"/>
            </a:xfrm>
            <a:prstGeom prst="rect">
              <a:avLst/>
            </a:prstGeom>
          </p:spPr>
        </p:pic>
        <p:pic>
          <p:nvPicPr>
            <p:cNvPr id="6" name="Picture 5">
              <a:extLst>
                <a:ext uri="{FF2B5EF4-FFF2-40B4-BE49-F238E27FC236}">
                  <a16:creationId xmlns:a16="http://schemas.microsoft.com/office/drawing/2014/main" id="{9C633518-C997-986E-03ED-2C43CB66C4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3186" y="1671960"/>
              <a:ext cx="3762936" cy="3100388"/>
            </a:xfrm>
            <a:prstGeom prst="rect">
              <a:avLst/>
            </a:prstGeom>
          </p:spPr>
        </p:pic>
      </p:grpSp>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2C93-E407-38AF-11F1-5B5239B8744F}"/>
              </a:ext>
            </a:extLst>
          </p:cNvPr>
          <p:cNvSpPr>
            <a:spLocks noGrp="1"/>
          </p:cNvSpPr>
          <p:nvPr>
            <p:ph type="title"/>
          </p:nvPr>
        </p:nvSpPr>
        <p:spPr>
          <a:xfrm>
            <a:off x="530086" y="236915"/>
            <a:ext cx="10515600" cy="978972"/>
          </a:xfrm>
        </p:spPr>
        <p:txBody>
          <a:bodyPr/>
          <a:lstStyle/>
          <a:p>
            <a:r>
              <a:rPr lang="en-US" dirty="0"/>
              <a:t>A Thought Experiment</a:t>
            </a:r>
          </a:p>
        </p:txBody>
      </p:sp>
      <p:sp>
        <p:nvSpPr>
          <p:cNvPr id="3" name="Content Placeholder 2">
            <a:extLst>
              <a:ext uri="{FF2B5EF4-FFF2-40B4-BE49-F238E27FC236}">
                <a16:creationId xmlns:a16="http://schemas.microsoft.com/office/drawing/2014/main" id="{3676049A-7757-28E5-F436-12D8B1822031}"/>
              </a:ext>
            </a:extLst>
          </p:cNvPr>
          <p:cNvSpPr>
            <a:spLocks noGrp="1"/>
          </p:cNvSpPr>
          <p:nvPr>
            <p:ph idx="1"/>
          </p:nvPr>
        </p:nvSpPr>
        <p:spPr>
          <a:xfrm>
            <a:off x="530086" y="5945956"/>
            <a:ext cx="8080514" cy="584546"/>
          </a:xfrm>
        </p:spPr>
        <p:txBody>
          <a:bodyPr>
            <a:normAutofit fontScale="92500"/>
          </a:bodyPr>
          <a:lstStyle/>
          <a:p>
            <a:pPr marL="0" indent="0">
              <a:buNone/>
            </a:pPr>
            <a:r>
              <a:rPr lang="en-US" dirty="0"/>
              <a:t>What can you put in a brain?  Simple rules? Models?</a:t>
            </a:r>
          </a:p>
        </p:txBody>
      </p:sp>
      <p:pic>
        <p:nvPicPr>
          <p:cNvPr id="4" name="Picture 3">
            <a:extLst>
              <a:ext uri="{FF2B5EF4-FFF2-40B4-BE49-F238E27FC236}">
                <a16:creationId xmlns:a16="http://schemas.microsoft.com/office/drawing/2014/main" id="{EBE006A2-61BE-432A-A783-06B5203370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443" y="1288774"/>
            <a:ext cx="7772400" cy="4280452"/>
          </a:xfrm>
          <a:prstGeom prst="rect">
            <a:avLst/>
          </a:prstGeom>
        </p:spPr>
      </p:pic>
      <p:pic>
        <p:nvPicPr>
          <p:cNvPr id="5" name="Picture 4">
            <a:extLst>
              <a:ext uri="{FF2B5EF4-FFF2-40B4-BE49-F238E27FC236}">
                <a16:creationId xmlns:a16="http://schemas.microsoft.com/office/drawing/2014/main" id="{0C85C9CC-8D22-E82F-76AD-26D122481B30}"/>
              </a:ext>
            </a:extLst>
          </p:cNvPr>
          <p:cNvPicPr>
            <a:picLocks noChangeAspect="1"/>
          </p:cNvPicPr>
          <p:nvPr/>
        </p:nvPicPr>
        <p:blipFill>
          <a:blip r:embed="rId3"/>
          <a:stretch>
            <a:fillRect/>
          </a:stretch>
        </p:blipFill>
        <p:spPr>
          <a:xfrm>
            <a:off x="8977243" y="5871004"/>
            <a:ext cx="711200" cy="635000"/>
          </a:xfrm>
          <a:prstGeom prst="rect">
            <a:avLst/>
          </a:prstGeom>
        </p:spPr>
      </p:pic>
      <p:sp>
        <p:nvSpPr>
          <p:cNvPr id="6" name="Slide Number Placeholder 5">
            <a:extLst>
              <a:ext uri="{FF2B5EF4-FFF2-40B4-BE49-F238E27FC236}">
                <a16:creationId xmlns:a16="http://schemas.microsoft.com/office/drawing/2014/main" id="{7260593F-BC4E-D34C-794F-0EEF82340784}"/>
              </a:ext>
            </a:extLst>
          </p:cNvPr>
          <p:cNvSpPr>
            <a:spLocks noGrp="1"/>
          </p:cNvSpPr>
          <p:nvPr>
            <p:ph type="sldNum" sz="quarter" idx="12"/>
          </p:nvPr>
        </p:nvSpPr>
        <p:spPr/>
        <p:txBody>
          <a:bodyPr/>
          <a:lstStyle/>
          <a:p>
            <a:fld id="{E4E17628-BB69-494D-BA8C-C14032583637}" type="slidenum">
              <a:rPr lang="en-US" smtClean="0"/>
              <a:t>10</a:t>
            </a:fld>
            <a:endParaRPr lang="en-US"/>
          </a:p>
        </p:txBody>
      </p:sp>
    </p:spTree>
    <p:extLst>
      <p:ext uri="{BB962C8B-B14F-4D97-AF65-F5344CB8AC3E}">
        <p14:creationId xmlns:p14="http://schemas.microsoft.com/office/powerpoint/2010/main" val="297670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Flatworms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navigation in their world</a:t>
            </a:r>
          </a:p>
          <a:p>
            <a:r>
              <a:rPr lang="en-US" dirty="0"/>
              <a:t>Ability to navigate to food</a:t>
            </a:r>
          </a:p>
          <a:p>
            <a:r>
              <a:rPr lang="en-US" dirty="0"/>
              <a:t>Avoids predators</a:t>
            </a:r>
          </a:p>
          <a:p>
            <a:r>
              <a:rPr lang="en-US" dirty="0"/>
              <a:t>Longer lifespan</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Wanders around aimlessly</a:t>
            </a:r>
          </a:p>
          <a:p>
            <a:r>
              <a:rPr lang="en-US" dirty="0"/>
              <a:t>Rarely finds food</a:t>
            </a:r>
          </a:p>
          <a:p>
            <a:r>
              <a:rPr lang="en-US" dirty="0"/>
              <a:t>Runs into predators</a:t>
            </a:r>
          </a:p>
          <a:p>
            <a:r>
              <a:rPr lang="en-US" dirty="0"/>
              <a:t>Short lifespan</a:t>
            </a:r>
          </a:p>
          <a:p>
            <a:endParaRPr lang="en-US" dirty="0"/>
          </a:p>
        </p:txBody>
      </p:sp>
    </p:spTree>
    <p:extLst>
      <p:ext uri="{BB962C8B-B14F-4D97-AF65-F5344CB8AC3E}">
        <p14:creationId xmlns:p14="http://schemas.microsoft.com/office/powerpoint/2010/main" val="3623470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Organizations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matching of products to customers needs</a:t>
            </a:r>
          </a:p>
          <a:p>
            <a:r>
              <a:rPr lang="en-US" dirty="0"/>
              <a:t>Ability to quickly add new features</a:t>
            </a:r>
          </a:p>
          <a:p>
            <a:r>
              <a:rPr lang="en-US" dirty="0"/>
              <a:t>Avoids competition by predicting customer needs</a:t>
            </a:r>
          </a:p>
          <a:p>
            <a:r>
              <a:rPr lang="en-US" dirty="0"/>
              <a:t>Faster growth</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Product design is random</a:t>
            </a:r>
          </a:p>
          <a:p>
            <a:r>
              <a:rPr lang="en-US" dirty="0"/>
              <a:t>Rarely finds new customers</a:t>
            </a:r>
          </a:p>
          <a:p>
            <a:r>
              <a:rPr lang="en-US" dirty="0"/>
              <a:t>Competitors outmaneuver your products</a:t>
            </a:r>
          </a:p>
          <a:p>
            <a:r>
              <a:rPr lang="en-US" dirty="0"/>
              <a:t>Low growth</a:t>
            </a:r>
          </a:p>
          <a:p>
            <a:endParaRPr lang="en-US" dirty="0"/>
          </a:p>
        </p:txBody>
      </p:sp>
    </p:spTree>
    <p:extLst>
      <p:ext uri="{BB962C8B-B14F-4D97-AF65-F5344CB8AC3E}">
        <p14:creationId xmlns:p14="http://schemas.microsoft.com/office/powerpoint/2010/main" val="3795889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36FA-1A75-108D-9F80-F51400438CDC}"/>
              </a:ext>
            </a:extLst>
          </p:cNvPr>
          <p:cNvSpPr>
            <a:spLocks noGrp="1"/>
          </p:cNvSpPr>
          <p:nvPr>
            <p:ph type="title"/>
          </p:nvPr>
        </p:nvSpPr>
        <p:spPr>
          <a:xfrm>
            <a:off x="589721" y="163721"/>
            <a:ext cx="11251179" cy="861223"/>
          </a:xfrm>
        </p:spPr>
        <p:txBody>
          <a:bodyPr>
            <a:noAutofit/>
          </a:bodyPr>
          <a:lstStyle/>
          <a:p>
            <a:r>
              <a:rPr lang="en-US" sz="3200" dirty="0"/>
              <a:t>Can We Extend the KRH from Animals to Organizations? </a:t>
            </a:r>
          </a:p>
        </p:txBody>
      </p:sp>
      <p:sp>
        <p:nvSpPr>
          <p:cNvPr id="3" name="Content Placeholder 2">
            <a:extLst>
              <a:ext uri="{FF2B5EF4-FFF2-40B4-BE49-F238E27FC236}">
                <a16:creationId xmlns:a16="http://schemas.microsoft.com/office/drawing/2014/main" id="{30B46742-BBD3-5750-0DE6-62E3D06C3E1D}"/>
              </a:ext>
            </a:extLst>
          </p:cNvPr>
          <p:cNvSpPr>
            <a:spLocks noGrp="1"/>
          </p:cNvSpPr>
          <p:nvPr>
            <p:ph idx="1"/>
          </p:nvPr>
        </p:nvSpPr>
        <p:spPr>
          <a:xfrm>
            <a:off x="5486400" y="1359277"/>
            <a:ext cx="5867400" cy="4351338"/>
          </a:xfrm>
        </p:spPr>
        <p:txBody>
          <a:bodyPr>
            <a:normAutofit fontScale="92500" lnSpcReduction="10000"/>
          </a:bodyPr>
          <a:lstStyle/>
          <a:p>
            <a:r>
              <a:rPr lang="en-US" dirty="0"/>
              <a:t>What would a “model” of our organization look like?</a:t>
            </a:r>
          </a:p>
          <a:p>
            <a:r>
              <a:rPr lang="en-US" dirty="0"/>
              <a:t>Would it include:</a:t>
            </a:r>
          </a:p>
          <a:p>
            <a:pPr lvl="1"/>
            <a:r>
              <a:rPr lang="en-US" dirty="0"/>
              <a:t>Our customers?</a:t>
            </a:r>
          </a:p>
          <a:p>
            <a:pPr lvl="1"/>
            <a:r>
              <a:rPr lang="en-US" dirty="0"/>
              <a:t>Our products?</a:t>
            </a:r>
          </a:p>
          <a:p>
            <a:pPr lvl="1"/>
            <a:r>
              <a:rPr lang="en-US" dirty="0"/>
              <a:t>Our competition?</a:t>
            </a:r>
          </a:p>
          <a:p>
            <a:r>
              <a:rPr lang="en-US" dirty="0"/>
              <a:t>What tools do we have to model the real world?</a:t>
            </a:r>
          </a:p>
          <a:p>
            <a:pPr lvl="1"/>
            <a:r>
              <a:rPr lang="en-US" dirty="0"/>
              <a:t>Excel?</a:t>
            </a:r>
          </a:p>
          <a:p>
            <a:pPr lvl="1"/>
            <a:r>
              <a:rPr lang="en-US" dirty="0"/>
              <a:t>CSV Files?</a:t>
            </a:r>
          </a:p>
          <a:p>
            <a:pPr lvl="1"/>
            <a:r>
              <a:rPr lang="en-US" dirty="0"/>
              <a:t>RDBMS?</a:t>
            </a:r>
          </a:p>
          <a:p>
            <a:pPr lvl="1"/>
            <a:r>
              <a:rPr lang="en-US" dirty="0"/>
              <a:t>A knowledge graph?</a:t>
            </a:r>
          </a:p>
        </p:txBody>
      </p:sp>
      <p:sp>
        <p:nvSpPr>
          <p:cNvPr id="4" name="Slide Number Placeholder 3">
            <a:extLst>
              <a:ext uri="{FF2B5EF4-FFF2-40B4-BE49-F238E27FC236}">
                <a16:creationId xmlns:a16="http://schemas.microsoft.com/office/drawing/2014/main" id="{3E8BCA59-D5ED-D9D8-A1F9-865A89696938}"/>
              </a:ext>
            </a:extLst>
          </p:cNvPr>
          <p:cNvSpPr>
            <a:spLocks noGrp="1"/>
          </p:cNvSpPr>
          <p:nvPr>
            <p:ph type="sldNum" sz="quarter" idx="12"/>
          </p:nvPr>
        </p:nvSpPr>
        <p:spPr/>
        <p:txBody>
          <a:bodyPr/>
          <a:lstStyle/>
          <a:p>
            <a:fld id="{E4E17628-BB69-494D-BA8C-C14032583637}" type="slidenum">
              <a:rPr lang="en-US" smtClean="0"/>
              <a:t>13</a:t>
            </a:fld>
            <a:endParaRPr lang="en-US"/>
          </a:p>
        </p:txBody>
      </p:sp>
      <p:pic>
        <p:nvPicPr>
          <p:cNvPr id="7172" name="Picture 4" descr="Generated by DALL·E">
            <a:extLst>
              <a:ext uri="{FF2B5EF4-FFF2-40B4-BE49-F238E27FC236}">
                <a16:creationId xmlns:a16="http://schemas.microsoft.com/office/drawing/2014/main" id="{E179925A-7DA4-AF6E-9F7F-25F73E62F5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589721" y="1278745"/>
            <a:ext cx="4622360" cy="476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07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lstStyle/>
          <a:p>
            <a:r>
              <a:rPr lang="en-US" dirty="0"/>
              <a:t>Do You Work for a Jellyfish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87525"/>
            <a:ext cx="10515600" cy="1630108"/>
          </a:xfrm>
        </p:spPr>
        <p:txBody>
          <a:bodyPr>
            <a:normAutofit fontScale="92500" lnSpcReduction="20000"/>
          </a:bodyPr>
          <a:lstStyle/>
          <a:p>
            <a:r>
              <a:rPr lang="en-US" dirty="0"/>
              <a:t>You only sell a </a:t>
            </a:r>
            <a:r>
              <a:rPr lang="en-US" b="1" dirty="0"/>
              <a:t>single</a:t>
            </a:r>
            <a:r>
              <a:rPr lang="en-US" dirty="0"/>
              <a:t> product</a:t>
            </a:r>
          </a:p>
          <a:p>
            <a:r>
              <a:rPr lang="en-US" dirty="0"/>
              <a:t>You only have a </a:t>
            </a:r>
            <a:r>
              <a:rPr lang="en-US" b="1" dirty="0"/>
              <a:t>single</a:t>
            </a:r>
            <a:r>
              <a:rPr lang="en-US" dirty="0"/>
              <a:t> customer</a:t>
            </a:r>
          </a:p>
          <a:p>
            <a:r>
              <a:rPr lang="en-US" dirty="0"/>
              <a:t>You don’t have </a:t>
            </a:r>
            <a:r>
              <a:rPr lang="en-US" b="1" dirty="0"/>
              <a:t>any</a:t>
            </a:r>
            <a:r>
              <a:rPr lang="en-US" dirty="0"/>
              <a:t> competition</a:t>
            </a:r>
          </a:p>
          <a:p>
            <a:r>
              <a:rPr lang="en-US" dirty="0"/>
              <a:t>Your industry is </a:t>
            </a:r>
            <a:r>
              <a:rPr lang="en-US" b="1" dirty="0"/>
              <a:t>static</a:t>
            </a:r>
            <a:r>
              <a:rPr lang="en-US" dirty="0"/>
              <a:t> and does not change over time</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5" name="TextBox 4">
            <a:extLst>
              <a:ext uri="{FF2B5EF4-FFF2-40B4-BE49-F238E27FC236}">
                <a16:creationId xmlns:a16="http://schemas.microsoft.com/office/drawing/2014/main" id="{A96D877B-38FC-38B0-790D-5980A780CF1E}"/>
              </a:ext>
            </a:extLst>
          </p:cNvPr>
          <p:cNvSpPr txBox="1"/>
          <p:nvPr/>
        </p:nvSpPr>
        <p:spPr>
          <a:xfrm>
            <a:off x="1165715" y="3611786"/>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59A7CDA8-FEA9-A79A-6CFC-948977D13677}"/>
              </a:ext>
            </a:extLst>
          </p:cNvPr>
          <p:cNvSpPr/>
          <p:nvPr/>
        </p:nvSpPr>
        <p:spPr>
          <a:xfrm>
            <a:off x="2540490" y="4646066"/>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6979D3-B838-F2BC-2BBD-5E74455AECF3}"/>
              </a:ext>
            </a:extLst>
          </p:cNvPr>
          <p:cNvSpPr txBox="1"/>
          <p:nvPr/>
        </p:nvSpPr>
        <p:spPr>
          <a:xfrm>
            <a:off x="4080512" y="3625063"/>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F7ECF8BB-BB64-D715-166B-44A96ADF7B2A}"/>
              </a:ext>
            </a:extLst>
          </p:cNvPr>
          <p:cNvSpPr txBox="1"/>
          <p:nvPr/>
        </p:nvSpPr>
        <p:spPr>
          <a:xfrm>
            <a:off x="7121769" y="362506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AAD81828-870E-D9D8-6D0C-FB3105FB3BC7}"/>
              </a:ext>
            </a:extLst>
          </p:cNvPr>
          <p:cNvSpPr/>
          <p:nvPr/>
        </p:nvSpPr>
        <p:spPr>
          <a:xfrm>
            <a:off x="5569343" y="4646066"/>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8E0527-001F-EC8F-A66F-918E510B34F9}"/>
              </a:ext>
            </a:extLst>
          </p:cNvPr>
          <p:cNvCxnSpPr>
            <a:stCxn id="6" idx="6"/>
            <a:endCxn id="9" idx="2"/>
          </p:cNvCxnSpPr>
          <p:nvPr/>
        </p:nvCxnSpPr>
        <p:spPr>
          <a:xfrm>
            <a:off x="2768602" y="4760122"/>
            <a:ext cx="28007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75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normAutofit fontScale="90000"/>
          </a:bodyPr>
          <a:lstStyle/>
          <a:p>
            <a:r>
              <a:rPr lang="en-US"/>
              <a:t>Do You Work </a:t>
            </a:r>
            <a:r>
              <a:rPr lang="en-US" dirty="0"/>
              <a:t>for A Flatworm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17251"/>
            <a:ext cx="10515600" cy="1665277"/>
          </a:xfrm>
        </p:spPr>
        <p:txBody>
          <a:bodyPr>
            <a:normAutofit fontScale="92500" lnSpcReduction="20000"/>
          </a:bodyPr>
          <a:lstStyle/>
          <a:p>
            <a:r>
              <a:rPr lang="en-US" dirty="0"/>
              <a:t>You sell </a:t>
            </a:r>
            <a:r>
              <a:rPr lang="en-US" b="1" dirty="0"/>
              <a:t>many</a:t>
            </a:r>
            <a:r>
              <a:rPr lang="en-US" dirty="0"/>
              <a:t> products</a:t>
            </a:r>
          </a:p>
          <a:p>
            <a:r>
              <a:rPr lang="en-US" dirty="0"/>
              <a:t>You have </a:t>
            </a:r>
            <a:r>
              <a:rPr lang="en-US" b="1" dirty="0"/>
              <a:t>many</a:t>
            </a:r>
            <a:r>
              <a:rPr lang="en-US" dirty="0"/>
              <a:t> customers</a:t>
            </a:r>
          </a:p>
          <a:p>
            <a:r>
              <a:rPr lang="en-US" dirty="0"/>
              <a:t>Your </a:t>
            </a:r>
            <a:r>
              <a:rPr lang="en-US" b="1" dirty="0"/>
              <a:t>products</a:t>
            </a:r>
            <a:r>
              <a:rPr lang="en-US" dirty="0"/>
              <a:t> have many </a:t>
            </a:r>
            <a:r>
              <a:rPr lang="en-US" b="1" dirty="0"/>
              <a:t>competitors</a:t>
            </a:r>
          </a:p>
          <a:p>
            <a:r>
              <a:rPr lang="en-US" dirty="0"/>
              <a:t>Your competitors are using technology to introduce new products</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15</a:t>
            </a:fld>
            <a:endParaRPr lang="en-US"/>
          </a:p>
        </p:txBody>
      </p:sp>
      <p:sp>
        <p:nvSpPr>
          <p:cNvPr id="5" name="TextBox 4">
            <a:extLst>
              <a:ext uri="{FF2B5EF4-FFF2-40B4-BE49-F238E27FC236}">
                <a16:creationId xmlns:a16="http://schemas.microsoft.com/office/drawing/2014/main" id="{18C933A0-B968-9B0D-DA0D-6C7138DED429}"/>
              </a:ext>
            </a:extLst>
          </p:cNvPr>
          <p:cNvSpPr txBox="1"/>
          <p:nvPr/>
        </p:nvSpPr>
        <p:spPr>
          <a:xfrm>
            <a:off x="1279771" y="3363429"/>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1799A9A5-62BE-9144-A9B0-5AB3F5722805}"/>
              </a:ext>
            </a:extLst>
          </p:cNvPr>
          <p:cNvSpPr/>
          <p:nvPr/>
        </p:nvSpPr>
        <p:spPr>
          <a:xfrm>
            <a:off x="2540490" y="4161685"/>
            <a:ext cx="228112" cy="2281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AAC975-59CD-453A-B622-40B60E6B96E6}"/>
              </a:ext>
            </a:extLst>
          </p:cNvPr>
          <p:cNvSpPr txBox="1"/>
          <p:nvPr/>
        </p:nvSpPr>
        <p:spPr>
          <a:xfrm>
            <a:off x="4080512" y="3392182"/>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79D1F4DD-F6B0-C805-B1A3-8BD0DE2FED45}"/>
              </a:ext>
            </a:extLst>
          </p:cNvPr>
          <p:cNvSpPr txBox="1"/>
          <p:nvPr/>
        </p:nvSpPr>
        <p:spPr>
          <a:xfrm>
            <a:off x="7121769" y="339218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551B0B21-270B-841E-72CE-F1FA9423C71D}"/>
              </a:ext>
            </a:extLst>
          </p:cNvPr>
          <p:cNvSpPr/>
          <p:nvPr/>
        </p:nvSpPr>
        <p:spPr>
          <a:xfrm>
            <a:off x="5569343" y="4161685"/>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F5C6FD8-CD58-1073-0882-CEA652E07B33}"/>
              </a:ext>
            </a:extLst>
          </p:cNvPr>
          <p:cNvCxnSpPr>
            <a:stCxn id="6" idx="6"/>
            <a:endCxn id="9" idx="2"/>
          </p:cNvCxnSpPr>
          <p:nvPr/>
        </p:nvCxnSpPr>
        <p:spPr>
          <a:xfrm>
            <a:off x="2768602" y="427574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DC043B5-082A-ED89-3A6D-A8377CAC0032}"/>
              </a:ext>
            </a:extLst>
          </p:cNvPr>
          <p:cNvSpPr/>
          <p:nvPr/>
        </p:nvSpPr>
        <p:spPr>
          <a:xfrm>
            <a:off x="2540490" y="4480930"/>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522931D-87BD-99B2-FAA5-F5542ED52CA1}"/>
              </a:ext>
            </a:extLst>
          </p:cNvPr>
          <p:cNvSpPr/>
          <p:nvPr/>
        </p:nvSpPr>
        <p:spPr>
          <a:xfrm>
            <a:off x="2540490" y="4799317"/>
            <a:ext cx="228112" cy="22811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D6AEFF9-DD72-D119-878C-12FE798545BD}"/>
              </a:ext>
            </a:extLst>
          </p:cNvPr>
          <p:cNvSpPr/>
          <p:nvPr/>
        </p:nvSpPr>
        <p:spPr>
          <a:xfrm>
            <a:off x="2540490" y="5117704"/>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A430FC-1A50-A28F-4B81-D6AC5E2A375E}"/>
              </a:ext>
            </a:extLst>
          </p:cNvPr>
          <p:cNvSpPr/>
          <p:nvPr/>
        </p:nvSpPr>
        <p:spPr>
          <a:xfrm>
            <a:off x="2540490" y="5436091"/>
            <a:ext cx="228112" cy="228112"/>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B29CB5-64FC-62B7-4F62-E2B7363DACCC}"/>
              </a:ext>
            </a:extLst>
          </p:cNvPr>
          <p:cNvSpPr/>
          <p:nvPr/>
        </p:nvSpPr>
        <p:spPr>
          <a:xfrm>
            <a:off x="2540490" y="5754478"/>
            <a:ext cx="228112" cy="228112"/>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3AA824-2F67-16B8-D5E4-EBD44E215A05}"/>
              </a:ext>
            </a:extLst>
          </p:cNvPr>
          <p:cNvSpPr/>
          <p:nvPr/>
        </p:nvSpPr>
        <p:spPr>
          <a:xfrm>
            <a:off x="2540490" y="6072865"/>
            <a:ext cx="228112" cy="228112"/>
          </a:xfrm>
          <a:prstGeom prst="ellipse">
            <a:avLst/>
          </a:prstGeom>
          <a:solidFill>
            <a:srgbClr val="FF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0A498C-E812-6642-931D-C52219C60B47}"/>
              </a:ext>
            </a:extLst>
          </p:cNvPr>
          <p:cNvSpPr/>
          <p:nvPr/>
        </p:nvSpPr>
        <p:spPr>
          <a:xfrm>
            <a:off x="5569343" y="4480930"/>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019FC5-8028-365C-2E7F-A7780BA78DAD}"/>
              </a:ext>
            </a:extLst>
          </p:cNvPr>
          <p:cNvSpPr/>
          <p:nvPr/>
        </p:nvSpPr>
        <p:spPr>
          <a:xfrm>
            <a:off x="5569343" y="4799317"/>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4369D-1153-4F9D-41A7-C2B761D4467F}"/>
              </a:ext>
            </a:extLst>
          </p:cNvPr>
          <p:cNvSpPr/>
          <p:nvPr/>
        </p:nvSpPr>
        <p:spPr>
          <a:xfrm>
            <a:off x="5569343" y="5117704"/>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6D04D3-ED87-85AA-E99C-F66BF7ED8CF2}"/>
              </a:ext>
            </a:extLst>
          </p:cNvPr>
          <p:cNvSpPr/>
          <p:nvPr/>
        </p:nvSpPr>
        <p:spPr>
          <a:xfrm>
            <a:off x="5569343" y="5436091"/>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A6FC1C-3B56-CC77-7E35-CCEBEDE4B421}"/>
              </a:ext>
            </a:extLst>
          </p:cNvPr>
          <p:cNvSpPr/>
          <p:nvPr/>
        </p:nvSpPr>
        <p:spPr>
          <a:xfrm>
            <a:off x="5569343" y="5754478"/>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36CE8D-8D6A-A3F5-2A1E-4C8D17E28483}"/>
              </a:ext>
            </a:extLst>
          </p:cNvPr>
          <p:cNvSpPr/>
          <p:nvPr/>
        </p:nvSpPr>
        <p:spPr>
          <a:xfrm>
            <a:off x="5569343" y="6072865"/>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CF1A11C-29F0-934D-6050-0D0DF90237B9}"/>
              </a:ext>
            </a:extLst>
          </p:cNvPr>
          <p:cNvCxnSpPr>
            <a:cxnSpLocks/>
            <a:stCxn id="6" idx="6"/>
            <a:endCxn id="18" idx="2"/>
          </p:cNvCxnSpPr>
          <p:nvPr/>
        </p:nvCxnSpPr>
        <p:spPr>
          <a:xfrm>
            <a:off x="2768602" y="4275741"/>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031BC-AD9C-892E-6BD4-67EE62F034FA}"/>
              </a:ext>
            </a:extLst>
          </p:cNvPr>
          <p:cNvCxnSpPr>
            <a:cxnSpLocks/>
            <a:stCxn id="6" idx="6"/>
            <a:endCxn id="19" idx="2"/>
          </p:cNvCxnSpPr>
          <p:nvPr/>
        </p:nvCxnSpPr>
        <p:spPr>
          <a:xfrm>
            <a:off x="2768602" y="4275741"/>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A6C32-0F09-8399-B964-31531A5412CB}"/>
              </a:ext>
            </a:extLst>
          </p:cNvPr>
          <p:cNvCxnSpPr>
            <a:cxnSpLocks/>
            <a:stCxn id="6" idx="6"/>
            <a:endCxn id="21" idx="2"/>
          </p:cNvCxnSpPr>
          <p:nvPr/>
        </p:nvCxnSpPr>
        <p:spPr>
          <a:xfrm>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C69FC1-0806-D8B0-EC20-CD389A6EFFCD}"/>
              </a:ext>
            </a:extLst>
          </p:cNvPr>
          <p:cNvCxnSpPr>
            <a:cxnSpLocks/>
            <a:stCxn id="6" idx="6"/>
            <a:endCxn id="22" idx="2"/>
          </p:cNvCxnSpPr>
          <p:nvPr/>
        </p:nvCxnSpPr>
        <p:spPr>
          <a:xfrm>
            <a:off x="2768602" y="4275741"/>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A946FE-96F8-3E3F-26EE-1389F111C648}"/>
              </a:ext>
            </a:extLst>
          </p:cNvPr>
          <p:cNvCxnSpPr>
            <a:cxnSpLocks/>
            <a:stCxn id="11" idx="6"/>
            <a:endCxn id="22" idx="2"/>
          </p:cNvCxnSpPr>
          <p:nvPr/>
        </p:nvCxnSpPr>
        <p:spPr>
          <a:xfrm>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A980E1-FA5A-486A-F0C4-2B7F5C6673B6}"/>
              </a:ext>
            </a:extLst>
          </p:cNvPr>
          <p:cNvCxnSpPr>
            <a:cxnSpLocks/>
            <a:stCxn id="12" idx="6"/>
            <a:endCxn id="18" idx="2"/>
          </p:cNvCxnSpPr>
          <p:nvPr/>
        </p:nvCxnSpPr>
        <p:spPr>
          <a:xfrm>
            <a:off x="2768602" y="4913373"/>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F24DEC-1783-DF87-5BDA-2BFEC863469D}"/>
              </a:ext>
            </a:extLst>
          </p:cNvPr>
          <p:cNvCxnSpPr>
            <a:cxnSpLocks/>
            <a:stCxn id="14" idx="6"/>
            <a:endCxn id="17" idx="2"/>
          </p:cNvCxnSpPr>
          <p:nvPr/>
        </p:nvCxnSpPr>
        <p:spPr>
          <a:xfrm flipV="1">
            <a:off x="2768602" y="4594986"/>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0E8AE4-42D2-ADC3-E875-EA06AA74B478}"/>
              </a:ext>
            </a:extLst>
          </p:cNvPr>
          <p:cNvCxnSpPr>
            <a:cxnSpLocks/>
            <a:stCxn id="13" idx="6"/>
            <a:endCxn id="20" idx="2"/>
          </p:cNvCxnSpPr>
          <p:nvPr/>
        </p:nvCxnSpPr>
        <p:spPr>
          <a:xfrm>
            <a:off x="2768602" y="5231760"/>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AB3FDD-1BE8-439B-8438-D3857008433F}"/>
              </a:ext>
            </a:extLst>
          </p:cNvPr>
          <p:cNvCxnSpPr>
            <a:cxnSpLocks/>
            <a:stCxn id="15" idx="6"/>
            <a:endCxn id="20" idx="2"/>
          </p:cNvCxnSpPr>
          <p:nvPr/>
        </p:nvCxnSpPr>
        <p:spPr>
          <a:xfrm flipV="1">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0F7096-49DB-2AC6-BCA6-A11241057AF8}"/>
              </a:ext>
            </a:extLst>
          </p:cNvPr>
          <p:cNvCxnSpPr>
            <a:cxnSpLocks/>
            <a:stCxn id="16" idx="6"/>
            <a:endCxn id="19" idx="2"/>
          </p:cNvCxnSpPr>
          <p:nvPr/>
        </p:nvCxnSpPr>
        <p:spPr>
          <a:xfrm flipV="1">
            <a:off x="2768602" y="5231760"/>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587181-9ADE-54EF-1FFF-741AE78A403A}"/>
              </a:ext>
            </a:extLst>
          </p:cNvPr>
          <p:cNvCxnSpPr>
            <a:cxnSpLocks/>
            <a:stCxn id="15" idx="6"/>
            <a:endCxn id="9" idx="2"/>
          </p:cNvCxnSpPr>
          <p:nvPr/>
        </p:nvCxnSpPr>
        <p:spPr>
          <a:xfrm flipV="1">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6968FD-E4F3-7F13-E0F1-44801AC1415B}"/>
              </a:ext>
            </a:extLst>
          </p:cNvPr>
          <p:cNvCxnSpPr>
            <a:cxnSpLocks/>
            <a:stCxn id="16" idx="6"/>
            <a:endCxn id="22" idx="2"/>
          </p:cNvCxnSpPr>
          <p:nvPr/>
        </p:nvCxnSpPr>
        <p:spPr>
          <a:xfrm>
            <a:off x="2768602" y="618692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55ECB6-A44E-6A06-F79D-B975E0E2BA4D}"/>
              </a:ext>
            </a:extLst>
          </p:cNvPr>
          <p:cNvCxnSpPr>
            <a:cxnSpLocks/>
            <a:stCxn id="12" idx="6"/>
            <a:endCxn id="22" idx="2"/>
          </p:cNvCxnSpPr>
          <p:nvPr/>
        </p:nvCxnSpPr>
        <p:spPr>
          <a:xfrm>
            <a:off x="2768602" y="4913373"/>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2A387F-68AC-615A-98B8-D9F8A54FF7EF}"/>
              </a:ext>
            </a:extLst>
          </p:cNvPr>
          <p:cNvCxnSpPr>
            <a:cxnSpLocks/>
            <a:stCxn id="14" idx="6"/>
            <a:endCxn id="22" idx="2"/>
          </p:cNvCxnSpPr>
          <p:nvPr/>
        </p:nvCxnSpPr>
        <p:spPr>
          <a:xfrm>
            <a:off x="2768602" y="5550147"/>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25815E-1680-6740-9AD7-CADBC4A714ED}"/>
              </a:ext>
            </a:extLst>
          </p:cNvPr>
          <p:cNvCxnSpPr>
            <a:cxnSpLocks/>
            <a:stCxn id="11" idx="6"/>
            <a:endCxn id="17" idx="2"/>
          </p:cNvCxnSpPr>
          <p:nvPr/>
        </p:nvCxnSpPr>
        <p:spPr>
          <a:xfrm>
            <a:off x="2768602" y="4594986"/>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8ADD18-3204-140C-68C0-CCE1C0A2ACE2}"/>
              </a:ext>
            </a:extLst>
          </p:cNvPr>
          <p:cNvCxnSpPr>
            <a:cxnSpLocks/>
            <a:stCxn id="15" idx="6"/>
            <a:endCxn id="18" idx="2"/>
          </p:cNvCxnSpPr>
          <p:nvPr/>
        </p:nvCxnSpPr>
        <p:spPr>
          <a:xfrm flipV="1">
            <a:off x="2768602" y="4913373"/>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CC526E-7E13-A450-C227-380990363D16}"/>
              </a:ext>
            </a:extLst>
          </p:cNvPr>
          <p:cNvCxnSpPr>
            <a:cxnSpLocks/>
            <a:stCxn id="13" idx="6"/>
            <a:endCxn id="19" idx="2"/>
          </p:cNvCxnSpPr>
          <p:nvPr/>
        </p:nvCxnSpPr>
        <p:spPr>
          <a:xfrm>
            <a:off x="2768602" y="5231760"/>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7B65B0-5512-556E-D0D7-77AB89A23D85}"/>
              </a:ext>
            </a:extLst>
          </p:cNvPr>
          <p:cNvCxnSpPr>
            <a:cxnSpLocks/>
            <a:stCxn id="14" idx="6"/>
            <a:endCxn id="20" idx="2"/>
          </p:cNvCxnSpPr>
          <p:nvPr/>
        </p:nvCxnSpPr>
        <p:spPr>
          <a:xfrm>
            <a:off x="2768602" y="5550147"/>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6DF6D4-C08E-DE15-790A-E1B180532A10}"/>
              </a:ext>
            </a:extLst>
          </p:cNvPr>
          <p:cNvCxnSpPr>
            <a:cxnSpLocks/>
            <a:stCxn id="16" idx="6"/>
            <a:endCxn id="17" idx="2"/>
          </p:cNvCxnSpPr>
          <p:nvPr/>
        </p:nvCxnSpPr>
        <p:spPr>
          <a:xfrm flipV="1">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5FE2E1A-8EEA-C304-5AD0-69CD15A68691}"/>
              </a:ext>
            </a:extLst>
          </p:cNvPr>
          <p:cNvCxnSpPr>
            <a:cxnSpLocks/>
            <a:stCxn id="13" idx="6"/>
            <a:endCxn id="21" idx="2"/>
          </p:cNvCxnSpPr>
          <p:nvPr/>
        </p:nvCxnSpPr>
        <p:spPr>
          <a:xfrm>
            <a:off x="2768602" y="5231760"/>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6EA2D8-7AE7-C683-28CB-7517779D636F}"/>
              </a:ext>
            </a:extLst>
          </p:cNvPr>
          <p:cNvCxnSpPr>
            <a:cxnSpLocks/>
            <a:stCxn id="12" idx="6"/>
            <a:endCxn id="20" idx="2"/>
          </p:cNvCxnSpPr>
          <p:nvPr/>
        </p:nvCxnSpPr>
        <p:spPr>
          <a:xfrm>
            <a:off x="2768602" y="4913373"/>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172C3C-2E3E-FD08-86DE-1FD206C61139}"/>
              </a:ext>
            </a:extLst>
          </p:cNvPr>
          <p:cNvCxnSpPr>
            <a:cxnSpLocks/>
            <a:stCxn id="11" idx="6"/>
            <a:endCxn id="9" idx="2"/>
          </p:cNvCxnSpPr>
          <p:nvPr/>
        </p:nvCxnSpPr>
        <p:spPr>
          <a:xfrm flipV="1">
            <a:off x="2768602" y="4275741"/>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243ADA-5946-5DD3-1E0D-2458118A503A}"/>
              </a:ext>
            </a:extLst>
          </p:cNvPr>
          <p:cNvCxnSpPr>
            <a:cxnSpLocks/>
            <a:stCxn id="14" idx="6"/>
            <a:endCxn id="21" idx="2"/>
          </p:cNvCxnSpPr>
          <p:nvPr/>
        </p:nvCxnSpPr>
        <p:spPr>
          <a:xfrm>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9A46E1A-9EBF-18BE-3792-A1F085E3E8C3}"/>
              </a:ext>
            </a:extLst>
          </p:cNvPr>
          <p:cNvCxnSpPr>
            <a:cxnSpLocks/>
            <a:endCxn id="21" idx="2"/>
          </p:cNvCxnSpPr>
          <p:nvPr/>
        </p:nvCxnSpPr>
        <p:spPr>
          <a:xfrm flipV="1">
            <a:off x="2768602" y="5868534"/>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5671F2C-BE06-4C43-7630-DBBD9BEFCA18}"/>
              </a:ext>
            </a:extLst>
          </p:cNvPr>
          <p:cNvSpPr/>
          <p:nvPr/>
        </p:nvSpPr>
        <p:spPr>
          <a:xfrm>
            <a:off x="8598196" y="4132683"/>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8FE3515E-9D42-31E5-B7CD-2FF815B686F7}"/>
              </a:ext>
            </a:extLst>
          </p:cNvPr>
          <p:cNvCxnSpPr>
            <a:endCxn id="102" idx="2"/>
          </p:cNvCxnSpPr>
          <p:nvPr/>
        </p:nvCxnSpPr>
        <p:spPr>
          <a:xfrm>
            <a:off x="5797455" y="424673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B59F291-2E33-6223-007A-952FAFAF98D5}"/>
              </a:ext>
            </a:extLst>
          </p:cNvPr>
          <p:cNvSpPr/>
          <p:nvPr/>
        </p:nvSpPr>
        <p:spPr>
          <a:xfrm>
            <a:off x="8598196" y="4451928"/>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D830235-053B-DAA5-B548-9BD8C21300BD}"/>
              </a:ext>
            </a:extLst>
          </p:cNvPr>
          <p:cNvSpPr/>
          <p:nvPr/>
        </p:nvSpPr>
        <p:spPr>
          <a:xfrm>
            <a:off x="8598196" y="4770315"/>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046C503-E614-EE13-8B30-49D412775E0E}"/>
              </a:ext>
            </a:extLst>
          </p:cNvPr>
          <p:cNvSpPr/>
          <p:nvPr/>
        </p:nvSpPr>
        <p:spPr>
          <a:xfrm>
            <a:off x="8598196" y="5088702"/>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204FEC6-2BAC-F0BE-AF84-D3E9703752C8}"/>
              </a:ext>
            </a:extLst>
          </p:cNvPr>
          <p:cNvSpPr/>
          <p:nvPr/>
        </p:nvSpPr>
        <p:spPr>
          <a:xfrm>
            <a:off x="8598196" y="5407089"/>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331FEED-2720-5DF5-F31D-DE8148BA1FC1}"/>
              </a:ext>
            </a:extLst>
          </p:cNvPr>
          <p:cNvSpPr/>
          <p:nvPr/>
        </p:nvSpPr>
        <p:spPr>
          <a:xfrm>
            <a:off x="8598196" y="5725476"/>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261F912-2B47-70BA-84CA-718DBA7CC05D}"/>
              </a:ext>
            </a:extLst>
          </p:cNvPr>
          <p:cNvSpPr/>
          <p:nvPr/>
        </p:nvSpPr>
        <p:spPr>
          <a:xfrm>
            <a:off x="8598196" y="6043863"/>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AA362C0E-E981-37E0-A825-59F2CE32A8E4}"/>
              </a:ext>
            </a:extLst>
          </p:cNvPr>
          <p:cNvCxnSpPr>
            <a:cxnSpLocks/>
            <a:endCxn id="105" idx="2"/>
          </p:cNvCxnSpPr>
          <p:nvPr/>
        </p:nvCxnSpPr>
        <p:spPr>
          <a:xfrm>
            <a:off x="5797455" y="4246739"/>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B7A274F-832D-380C-7236-A928A792D9FD}"/>
              </a:ext>
            </a:extLst>
          </p:cNvPr>
          <p:cNvCxnSpPr>
            <a:cxnSpLocks/>
            <a:endCxn id="106" idx="2"/>
          </p:cNvCxnSpPr>
          <p:nvPr/>
        </p:nvCxnSpPr>
        <p:spPr>
          <a:xfrm>
            <a:off x="5797455" y="4246739"/>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3B3F4C7-1470-D5D5-580B-275080C4217C}"/>
              </a:ext>
            </a:extLst>
          </p:cNvPr>
          <p:cNvCxnSpPr>
            <a:cxnSpLocks/>
            <a:endCxn id="108" idx="2"/>
          </p:cNvCxnSpPr>
          <p:nvPr/>
        </p:nvCxnSpPr>
        <p:spPr>
          <a:xfrm>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9D86C43-3CEB-4B58-0949-D6A400464AAF}"/>
              </a:ext>
            </a:extLst>
          </p:cNvPr>
          <p:cNvCxnSpPr>
            <a:cxnSpLocks/>
            <a:endCxn id="109" idx="2"/>
          </p:cNvCxnSpPr>
          <p:nvPr/>
        </p:nvCxnSpPr>
        <p:spPr>
          <a:xfrm>
            <a:off x="5797455" y="4246739"/>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A6F3494-4335-4B07-C3A3-AF584CB00AD2}"/>
              </a:ext>
            </a:extLst>
          </p:cNvPr>
          <p:cNvCxnSpPr>
            <a:cxnSpLocks/>
            <a:endCxn id="109" idx="2"/>
          </p:cNvCxnSpPr>
          <p:nvPr/>
        </p:nvCxnSpPr>
        <p:spPr>
          <a:xfrm>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9678A02-121E-E074-4845-A816719A89A2}"/>
              </a:ext>
            </a:extLst>
          </p:cNvPr>
          <p:cNvCxnSpPr>
            <a:cxnSpLocks/>
            <a:endCxn id="105" idx="2"/>
          </p:cNvCxnSpPr>
          <p:nvPr/>
        </p:nvCxnSpPr>
        <p:spPr>
          <a:xfrm>
            <a:off x="5797455" y="488437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68213C-A263-7C04-EC37-767207C2A234}"/>
              </a:ext>
            </a:extLst>
          </p:cNvPr>
          <p:cNvCxnSpPr>
            <a:cxnSpLocks/>
            <a:endCxn id="104" idx="2"/>
          </p:cNvCxnSpPr>
          <p:nvPr/>
        </p:nvCxnSpPr>
        <p:spPr>
          <a:xfrm flipV="1">
            <a:off x="5797455" y="4565984"/>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83697-8538-EBBE-DAB4-901695BDD44A}"/>
              </a:ext>
            </a:extLst>
          </p:cNvPr>
          <p:cNvCxnSpPr>
            <a:cxnSpLocks/>
            <a:endCxn id="107" idx="2"/>
          </p:cNvCxnSpPr>
          <p:nvPr/>
        </p:nvCxnSpPr>
        <p:spPr>
          <a:xfrm>
            <a:off x="5797455" y="5202758"/>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3EA0D2E-4368-8FE6-3547-140A16727603}"/>
              </a:ext>
            </a:extLst>
          </p:cNvPr>
          <p:cNvCxnSpPr>
            <a:cxnSpLocks/>
            <a:endCxn id="107" idx="2"/>
          </p:cNvCxnSpPr>
          <p:nvPr/>
        </p:nvCxnSpPr>
        <p:spPr>
          <a:xfrm flipV="1">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C9B7376-4AB8-CF0B-9779-E766D93D91CA}"/>
              </a:ext>
            </a:extLst>
          </p:cNvPr>
          <p:cNvCxnSpPr>
            <a:cxnSpLocks/>
            <a:endCxn id="106" idx="2"/>
          </p:cNvCxnSpPr>
          <p:nvPr/>
        </p:nvCxnSpPr>
        <p:spPr>
          <a:xfrm flipV="1">
            <a:off x="5797455" y="5202758"/>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7887C9B-BC4B-98AD-946D-00BB64984B6C}"/>
              </a:ext>
            </a:extLst>
          </p:cNvPr>
          <p:cNvCxnSpPr>
            <a:cxnSpLocks/>
            <a:endCxn id="102" idx="2"/>
          </p:cNvCxnSpPr>
          <p:nvPr/>
        </p:nvCxnSpPr>
        <p:spPr>
          <a:xfrm flipV="1">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CA71ACF-9C7A-AF9B-DB79-8C646C992497}"/>
              </a:ext>
            </a:extLst>
          </p:cNvPr>
          <p:cNvCxnSpPr>
            <a:cxnSpLocks/>
            <a:endCxn id="109" idx="2"/>
          </p:cNvCxnSpPr>
          <p:nvPr/>
        </p:nvCxnSpPr>
        <p:spPr>
          <a:xfrm>
            <a:off x="5797455" y="615791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4712E8-A52B-4364-D5F2-35FADB1CC0F8}"/>
              </a:ext>
            </a:extLst>
          </p:cNvPr>
          <p:cNvCxnSpPr>
            <a:cxnSpLocks/>
            <a:endCxn id="109" idx="2"/>
          </p:cNvCxnSpPr>
          <p:nvPr/>
        </p:nvCxnSpPr>
        <p:spPr>
          <a:xfrm>
            <a:off x="5797455" y="4884371"/>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B038F9-84B0-EDC0-0F7E-BA912E67AC2A}"/>
              </a:ext>
            </a:extLst>
          </p:cNvPr>
          <p:cNvCxnSpPr>
            <a:cxnSpLocks/>
            <a:endCxn id="109" idx="2"/>
          </p:cNvCxnSpPr>
          <p:nvPr/>
        </p:nvCxnSpPr>
        <p:spPr>
          <a:xfrm>
            <a:off x="5797455" y="5521145"/>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EC3459A-1B91-55AF-6ADD-BCEEE3113AA1}"/>
              </a:ext>
            </a:extLst>
          </p:cNvPr>
          <p:cNvCxnSpPr>
            <a:cxnSpLocks/>
            <a:endCxn id="104" idx="2"/>
          </p:cNvCxnSpPr>
          <p:nvPr/>
        </p:nvCxnSpPr>
        <p:spPr>
          <a:xfrm>
            <a:off x="5797455" y="4565984"/>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6758AA-EE65-8DCB-D461-9C278B5275AF}"/>
              </a:ext>
            </a:extLst>
          </p:cNvPr>
          <p:cNvCxnSpPr>
            <a:cxnSpLocks/>
            <a:endCxn id="105" idx="2"/>
          </p:cNvCxnSpPr>
          <p:nvPr/>
        </p:nvCxnSpPr>
        <p:spPr>
          <a:xfrm flipV="1">
            <a:off x="5797455" y="4884371"/>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B4908E4-76B6-49F4-5B2E-2A7D81A2E752}"/>
              </a:ext>
            </a:extLst>
          </p:cNvPr>
          <p:cNvCxnSpPr>
            <a:cxnSpLocks/>
            <a:endCxn id="106" idx="2"/>
          </p:cNvCxnSpPr>
          <p:nvPr/>
        </p:nvCxnSpPr>
        <p:spPr>
          <a:xfrm>
            <a:off x="5797455" y="5202758"/>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C5F896-89DD-3DE7-EC88-406A1C4F41B9}"/>
              </a:ext>
            </a:extLst>
          </p:cNvPr>
          <p:cNvCxnSpPr>
            <a:cxnSpLocks/>
            <a:endCxn id="107" idx="2"/>
          </p:cNvCxnSpPr>
          <p:nvPr/>
        </p:nvCxnSpPr>
        <p:spPr>
          <a:xfrm>
            <a:off x="5797455" y="5521145"/>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D303E6A-BFEE-1BF9-3BCB-68792ABB8843}"/>
              </a:ext>
            </a:extLst>
          </p:cNvPr>
          <p:cNvCxnSpPr>
            <a:cxnSpLocks/>
            <a:endCxn id="104" idx="2"/>
          </p:cNvCxnSpPr>
          <p:nvPr/>
        </p:nvCxnSpPr>
        <p:spPr>
          <a:xfrm flipV="1">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8FDE5E6-2403-BEEA-055C-A1020EEE842F}"/>
              </a:ext>
            </a:extLst>
          </p:cNvPr>
          <p:cNvCxnSpPr>
            <a:cxnSpLocks/>
            <a:endCxn id="108" idx="2"/>
          </p:cNvCxnSpPr>
          <p:nvPr/>
        </p:nvCxnSpPr>
        <p:spPr>
          <a:xfrm>
            <a:off x="5797455" y="5202758"/>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EE787E4-5771-87D9-3776-2CC876F3BBA3}"/>
              </a:ext>
            </a:extLst>
          </p:cNvPr>
          <p:cNvCxnSpPr>
            <a:cxnSpLocks/>
            <a:endCxn id="107" idx="2"/>
          </p:cNvCxnSpPr>
          <p:nvPr/>
        </p:nvCxnSpPr>
        <p:spPr>
          <a:xfrm>
            <a:off x="5797455" y="4884371"/>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9123-2453-37FB-C486-B57A398C8275}"/>
              </a:ext>
            </a:extLst>
          </p:cNvPr>
          <p:cNvCxnSpPr>
            <a:cxnSpLocks/>
            <a:endCxn id="102" idx="2"/>
          </p:cNvCxnSpPr>
          <p:nvPr/>
        </p:nvCxnSpPr>
        <p:spPr>
          <a:xfrm flipV="1">
            <a:off x="5797455" y="4246739"/>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0EF719-9DDF-F650-9A28-DD0C77F22E30}"/>
              </a:ext>
            </a:extLst>
          </p:cNvPr>
          <p:cNvCxnSpPr>
            <a:cxnSpLocks/>
            <a:endCxn id="108" idx="2"/>
          </p:cNvCxnSpPr>
          <p:nvPr/>
        </p:nvCxnSpPr>
        <p:spPr>
          <a:xfrm>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2DA3ECE-65E4-F6AF-FCBB-3A8AF9C052DD}"/>
              </a:ext>
            </a:extLst>
          </p:cNvPr>
          <p:cNvCxnSpPr>
            <a:cxnSpLocks/>
            <a:endCxn id="108" idx="2"/>
          </p:cNvCxnSpPr>
          <p:nvPr/>
        </p:nvCxnSpPr>
        <p:spPr>
          <a:xfrm flipV="1">
            <a:off x="5797455" y="5839532"/>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2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B3D2-9A3C-841C-D2D5-F3DA56C1A3BC}"/>
              </a:ext>
            </a:extLst>
          </p:cNvPr>
          <p:cNvSpPr>
            <a:spLocks noGrp="1"/>
          </p:cNvSpPr>
          <p:nvPr>
            <p:ph type="title"/>
          </p:nvPr>
        </p:nvSpPr>
        <p:spPr/>
        <p:txBody>
          <a:bodyPr/>
          <a:lstStyle/>
          <a:p>
            <a:r>
              <a:rPr lang="en-US" dirty="0"/>
              <a:t>A Graph Models Complexity</a:t>
            </a:r>
          </a:p>
        </p:txBody>
      </p:sp>
      <p:sp>
        <p:nvSpPr>
          <p:cNvPr id="4" name="Slide Number Placeholder 3">
            <a:extLst>
              <a:ext uri="{FF2B5EF4-FFF2-40B4-BE49-F238E27FC236}">
                <a16:creationId xmlns:a16="http://schemas.microsoft.com/office/drawing/2014/main" id="{AE507606-3669-FB6E-1572-E04A6DD64A1A}"/>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2050" name="Picture 2" descr="How does a Knowledge Graph advance Healthcare? | Wisecube AI">
            <a:extLst>
              <a:ext uri="{FF2B5EF4-FFF2-40B4-BE49-F238E27FC236}">
                <a16:creationId xmlns:a16="http://schemas.microsoft.com/office/drawing/2014/main" id="{EF58D319-C9C4-CA66-5B92-BE239D8D3E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7169" y="1365372"/>
            <a:ext cx="7950200" cy="444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102BEE-EA27-CD35-1C52-944CCEEFA276}"/>
              </a:ext>
            </a:extLst>
          </p:cNvPr>
          <p:cNvSpPr/>
          <p:nvPr/>
        </p:nvSpPr>
        <p:spPr>
          <a:xfrm>
            <a:off x="7662441" y="2650603"/>
            <a:ext cx="2442258" cy="370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171FBC-66E9-F828-370F-7320898ED6B6}"/>
              </a:ext>
            </a:extLst>
          </p:cNvPr>
          <p:cNvSpPr txBox="1"/>
          <p:nvPr/>
        </p:nvSpPr>
        <p:spPr>
          <a:xfrm>
            <a:off x="279950" y="3431894"/>
            <a:ext cx="1699889" cy="923330"/>
          </a:xfrm>
          <a:prstGeom prst="rect">
            <a:avLst/>
          </a:prstGeom>
          <a:noFill/>
        </p:spPr>
        <p:txBody>
          <a:bodyPr wrap="none" rtlCol="0">
            <a:spAutoFit/>
          </a:bodyPr>
          <a:lstStyle/>
          <a:p>
            <a:pPr marL="342900" indent="-342900">
              <a:buFont typeface="Arial" panose="020B0604020202020204" pitchFamily="34" charset="0"/>
              <a:buChar char="•"/>
            </a:pPr>
            <a:r>
              <a:rPr lang="en-US" dirty="0"/>
              <a:t>Customer</a:t>
            </a:r>
          </a:p>
          <a:p>
            <a:pPr marL="342900" indent="-342900">
              <a:buFont typeface="Arial" panose="020B0604020202020204" pitchFamily="34" charset="0"/>
              <a:buChar char="•"/>
            </a:pPr>
            <a:r>
              <a:rPr lang="en-US" dirty="0"/>
              <a:t>Products</a:t>
            </a:r>
          </a:p>
          <a:p>
            <a:pPr marL="342900" indent="-342900">
              <a:buFont typeface="Arial" panose="020B0604020202020204" pitchFamily="34" charset="0"/>
              <a:buChar char="•"/>
            </a:pPr>
            <a:r>
              <a:rPr lang="en-US" dirty="0"/>
              <a:t>Competition</a:t>
            </a:r>
          </a:p>
        </p:txBody>
      </p:sp>
      <p:sp>
        <p:nvSpPr>
          <p:cNvPr id="7" name="TextBox 6">
            <a:extLst>
              <a:ext uri="{FF2B5EF4-FFF2-40B4-BE49-F238E27FC236}">
                <a16:creationId xmlns:a16="http://schemas.microsoft.com/office/drawing/2014/main" id="{998E9975-AA7F-3E19-4C87-80036399879D}"/>
              </a:ext>
            </a:extLst>
          </p:cNvPr>
          <p:cNvSpPr txBox="1"/>
          <p:nvPr/>
        </p:nvSpPr>
        <p:spPr>
          <a:xfrm>
            <a:off x="8103892" y="2301970"/>
            <a:ext cx="1292405" cy="646331"/>
          </a:xfrm>
          <a:prstGeom prst="rect">
            <a:avLst/>
          </a:prstGeom>
          <a:noFill/>
        </p:spPr>
        <p:txBody>
          <a:bodyPr wrap="none" rtlCol="0">
            <a:spAutoFit/>
          </a:bodyPr>
          <a:lstStyle/>
          <a:p>
            <a:pPr algn="ctr"/>
            <a:r>
              <a:rPr lang="en-US" dirty="0"/>
              <a:t>Analysts</a:t>
            </a:r>
          </a:p>
          <a:p>
            <a:pPr algn="ctr"/>
            <a:r>
              <a:rPr lang="en-US" dirty="0"/>
              <a:t>Dashboards</a:t>
            </a:r>
          </a:p>
        </p:txBody>
      </p:sp>
      <p:sp>
        <p:nvSpPr>
          <p:cNvPr id="10" name="TextBox 9">
            <a:extLst>
              <a:ext uri="{FF2B5EF4-FFF2-40B4-BE49-F238E27FC236}">
                <a16:creationId xmlns:a16="http://schemas.microsoft.com/office/drawing/2014/main" id="{E6E04B15-B551-B58D-BC4F-8B53F294D2CF}"/>
              </a:ext>
            </a:extLst>
          </p:cNvPr>
          <p:cNvSpPr txBox="1"/>
          <p:nvPr/>
        </p:nvSpPr>
        <p:spPr>
          <a:xfrm>
            <a:off x="4166886" y="5966134"/>
            <a:ext cx="2284408" cy="369332"/>
          </a:xfrm>
          <a:prstGeom prst="rect">
            <a:avLst/>
          </a:prstGeom>
          <a:noFill/>
        </p:spPr>
        <p:txBody>
          <a:bodyPr wrap="none" rtlCol="0">
            <a:spAutoFit/>
          </a:bodyPr>
          <a:lstStyle/>
          <a:p>
            <a:r>
              <a:rPr lang="en-US" dirty="0"/>
              <a:t>Customer Touchpoints</a:t>
            </a:r>
          </a:p>
        </p:txBody>
      </p:sp>
    </p:spTree>
    <p:extLst>
      <p:ext uri="{BB962C8B-B14F-4D97-AF65-F5344CB8AC3E}">
        <p14:creationId xmlns:p14="http://schemas.microsoft.com/office/powerpoint/2010/main" val="88818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0" name="Picture 9" descr="A person holding a globe">
            <a:extLst>
              <a:ext uri="{FF2B5EF4-FFF2-40B4-BE49-F238E27FC236}">
                <a16:creationId xmlns:a16="http://schemas.microsoft.com/office/drawing/2014/main" id="{DADF281B-2064-7DE7-308B-41FBB647FD0D}"/>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1" y="10"/>
            <a:ext cx="12192001" cy="6857990"/>
          </a:xfrm>
          <a:prstGeom prst="rect">
            <a:avLst/>
          </a:prstGeom>
        </p:spPr>
      </p:pic>
      <p:sp>
        <p:nvSpPr>
          <p:cNvPr id="7" name="Title 6">
            <a:extLst>
              <a:ext uri="{FF2B5EF4-FFF2-40B4-BE49-F238E27FC236}">
                <a16:creationId xmlns:a16="http://schemas.microsoft.com/office/drawing/2014/main" id="{DCE26414-A8D6-B34C-7F2A-72B862F9E447}"/>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dirty="0">
                <a:solidFill>
                  <a:srgbClr val="FFFFFF"/>
                </a:solidFill>
              </a:rPr>
              <a:t>KRH Corollary</a:t>
            </a:r>
          </a:p>
        </p:txBody>
      </p:sp>
      <p:sp>
        <p:nvSpPr>
          <p:cNvPr id="8" name="Content Placeholder 7">
            <a:extLst>
              <a:ext uri="{FF2B5EF4-FFF2-40B4-BE49-F238E27FC236}">
                <a16:creationId xmlns:a16="http://schemas.microsoft.com/office/drawing/2014/main" id="{6803E7C9-2CB6-E763-2C28-FA5DDB1920CB}"/>
              </a:ext>
            </a:extLst>
          </p:cNvPr>
          <p:cNvSpPr>
            <a:spLocks noGrp="1"/>
          </p:cNvSpPr>
          <p:nvPr>
            <p:ph idx="1"/>
          </p:nvPr>
        </p:nvSpPr>
        <p:spPr>
          <a:xfrm>
            <a:off x="1198181" y="3514853"/>
            <a:ext cx="9795637" cy="2057043"/>
          </a:xfrm>
        </p:spPr>
        <p:txBody>
          <a:bodyPr vert="horz" lIns="91440" tIns="45720" rIns="91440" bIns="45720" rtlCol="0">
            <a:normAutofit/>
          </a:bodyPr>
          <a:lstStyle/>
          <a:p>
            <a:pPr marL="0" indent="0" algn="ctr">
              <a:buNone/>
            </a:pPr>
            <a:r>
              <a:rPr lang="en-US" sz="2400" dirty="0">
                <a:solidFill>
                  <a:srgbClr val="FFFFFF"/>
                </a:solidFill>
              </a:rPr>
              <a:t>Organizations that build accurate models of the world around them have a competitive advantage and will grow faster as long as the value of creating and maintaining these models exceeds their costs.</a:t>
            </a:r>
          </a:p>
        </p:txBody>
      </p:sp>
      <p:sp>
        <p:nvSpPr>
          <p:cNvPr id="2" name="Slide Number Placeholder 1">
            <a:extLst>
              <a:ext uri="{FF2B5EF4-FFF2-40B4-BE49-F238E27FC236}">
                <a16:creationId xmlns:a16="http://schemas.microsoft.com/office/drawing/2014/main" id="{FBC2A4C0-C165-9E0E-AF9C-A3D5CD095CCA}"/>
              </a:ext>
            </a:extLst>
          </p:cNvPr>
          <p:cNvSpPr>
            <a:spLocks noGrp="1"/>
          </p:cNvSpPr>
          <p:nvPr>
            <p:ph type="sldNum" sz="quarter" idx="12"/>
          </p:nvPr>
        </p:nvSpPr>
        <p:spPr/>
        <p:txBody>
          <a:bodyPr/>
          <a:lstStyle/>
          <a:p>
            <a:fld id="{E4E17628-BB69-494D-BA8C-C14032583637}" type="slidenum">
              <a:rPr lang="en-US" smtClean="0"/>
              <a:t>17</a:t>
            </a:fld>
            <a:endParaRPr lang="en-US"/>
          </a:p>
        </p:txBody>
      </p:sp>
    </p:spTree>
    <p:extLst>
      <p:ext uri="{BB962C8B-B14F-4D97-AF65-F5344CB8AC3E}">
        <p14:creationId xmlns:p14="http://schemas.microsoft.com/office/powerpoint/2010/main" val="3034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9CB2-73BC-F464-744F-0D7B83CAFB7D}"/>
              </a:ext>
            </a:extLst>
          </p:cNvPr>
          <p:cNvSpPr>
            <a:spLocks noGrp="1"/>
          </p:cNvSpPr>
          <p:nvPr>
            <p:ph type="title"/>
          </p:nvPr>
        </p:nvSpPr>
        <p:spPr/>
        <p:txBody>
          <a:bodyPr/>
          <a:lstStyle/>
          <a:p>
            <a:r>
              <a:rPr lang="en-US" dirty="0"/>
              <a:t>Deep Neural Networks</a:t>
            </a:r>
          </a:p>
        </p:txBody>
      </p:sp>
      <p:sp>
        <p:nvSpPr>
          <p:cNvPr id="3" name="Content Placeholder 2">
            <a:extLst>
              <a:ext uri="{FF2B5EF4-FFF2-40B4-BE49-F238E27FC236}">
                <a16:creationId xmlns:a16="http://schemas.microsoft.com/office/drawing/2014/main" id="{280E8AE1-560F-3509-07B5-B914AFFA05E1}"/>
              </a:ext>
            </a:extLst>
          </p:cNvPr>
          <p:cNvSpPr>
            <a:spLocks noGrp="1"/>
          </p:cNvSpPr>
          <p:nvPr>
            <p:ph idx="1"/>
          </p:nvPr>
        </p:nvSpPr>
        <p:spPr>
          <a:xfrm>
            <a:off x="838200" y="5415043"/>
            <a:ext cx="10515600" cy="1021384"/>
          </a:xfrm>
        </p:spPr>
        <p:txBody>
          <a:bodyPr/>
          <a:lstStyle/>
          <a:p>
            <a:pPr marL="0" indent="0">
              <a:buNone/>
            </a:pPr>
            <a:r>
              <a:rPr lang="en-US" dirty="0"/>
              <a:t>Deep Neural Networks are similar – but very different from – the human brain. We need “reference frames.”</a:t>
            </a:r>
          </a:p>
        </p:txBody>
      </p:sp>
      <p:sp>
        <p:nvSpPr>
          <p:cNvPr id="4" name="Slide Number Placeholder 3">
            <a:extLst>
              <a:ext uri="{FF2B5EF4-FFF2-40B4-BE49-F238E27FC236}">
                <a16:creationId xmlns:a16="http://schemas.microsoft.com/office/drawing/2014/main" id="{EB7036D9-2E7E-CC13-9672-28BECD94CD73}"/>
              </a:ext>
            </a:extLst>
          </p:cNvPr>
          <p:cNvSpPr>
            <a:spLocks noGrp="1"/>
          </p:cNvSpPr>
          <p:nvPr>
            <p:ph type="sldNum" sz="quarter" idx="12"/>
          </p:nvPr>
        </p:nvSpPr>
        <p:spPr/>
        <p:txBody>
          <a:bodyPr/>
          <a:lstStyle/>
          <a:p>
            <a:fld id="{E4E17628-BB69-494D-BA8C-C14032583637}" type="slidenum">
              <a:rPr lang="en-US" smtClean="0"/>
              <a:t>18</a:t>
            </a:fld>
            <a:endParaRPr lang="en-US"/>
          </a:p>
        </p:txBody>
      </p:sp>
      <p:pic>
        <p:nvPicPr>
          <p:cNvPr id="5" name="Picture 4">
            <a:extLst>
              <a:ext uri="{FF2B5EF4-FFF2-40B4-BE49-F238E27FC236}">
                <a16:creationId xmlns:a16="http://schemas.microsoft.com/office/drawing/2014/main" id="{E1C8B2BF-5746-0B97-BBE3-DD7A39CE9447}"/>
              </a:ext>
            </a:extLst>
          </p:cNvPr>
          <p:cNvPicPr>
            <a:picLocks noChangeAspect="1"/>
          </p:cNvPicPr>
          <p:nvPr/>
        </p:nvPicPr>
        <p:blipFill>
          <a:blip r:embed="rId2"/>
          <a:stretch>
            <a:fillRect/>
          </a:stretch>
        </p:blipFill>
        <p:spPr>
          <a:xfrm>
            <a:off x="2357314" y="1481879"/>
            <a:ext cx="7173548" cy="3674256"/>
          </a:xfrm>
          <a:prstGeom prst="rect">
            <a:avLst/>
          </a:prstGeom>
        </p:spPr>
      </p:pic>
    </p:spTree>
    <p:extLst>
      <p:ext uri="{BB962C8B-B14F-4D97-AF65-F5344CB8AC3E}">
        <p14:creationId xmlns:p14="http://schemas.microsoft.com/office/powerpoint/2010/main" val="127352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16C-701D-CCE9-43A9-746E7922B4C3}"/>
              </a:ext>
            </a:extLst>
          </p:cNvPr>
          <p:cNvSpPr>
            <a:spLocks noGrp="1"/>
          </p:cNvSpPr>
          <p:nvPr>
            <p:ph type="title"/>
          </p:nvPr>
        </p:nvSpPr>
        <p:spPr/>
        <p:txBody>
          <a:bodyPr>
            <a:normAutofit fontScale="90000"/>
          </a:bodyPr>
          <a:lstStyle/>
          <a:p>
            <a:r>
              <a:rPr lang="en-US" dirty="0"/>
              <a:t>Challenges with Deep Neural Networks</a:t>
            </a:r>
          </a:p>
        </p:txBody>
      </p:sp>
      <p:sp>
        <p:nvSpPr>
          <p:cNvPr id="3" name="Content Placeholder 2">
            <a:extLst>
              <a:ext uri="{FF2B5EF4-FFF2-40B4-BE49-F238E27FC236}">
                <a16:creationId xmlns:a16="http://schemas.microsoft.com/office/drawing/2014/main" id="{166459E3-1DF6-0580-9510-FA5C4F0C5AFC}"/>
              </a:ext>
            </a:extLst>
          </p:cNvPr>
          <p:cNvSpPr>
            <a:spLocks noGrp="1"/>
          </p:cNvSpPr>
          <p:nvPr>
            <p:ph idx="1"/>
          </p:nvPr>
        </p:nvSpPr>
        <p:spPr/>
        <p:txBody>
          <a:bodyPr/>
          <a:lstStyle/>
          <a:p>
            <a:r>
              <a:rPr lang="en-US" dirty="0"/>
              <a:t>Knowledge is dispersed over the entire network</a:t>
            </a:r>
          </a:p>
          <a:p>
            <a:r>
              <a:rPr lang="en-US" dirty="0"/>
              <a:t>Probabilistic reasoning: no guarantees of correctness</a:t>
            </a:r>
          </a:p>
          <a:p>
            <a:r>
              <a:rPr lang="en-US" dirty="0"/>
              <a:t>Extremely low explainability (why did you make that recommendation)</a:t>
            </a:r>
          </a:p>
          <a:p>
            <a:r>
              <a:rPr lang="en-US" dirty="0"/>
              <a:t>It can be very expensive to train LLMs ($100M)</a:t>
            </a:r>
          </a:p>
          <a:p>
            <a:r>
              <a:rPr lang="en-US" dirty="0"/>
              <a:t>No way to remove an incorrect fact</a:t>
            </a:r>
          </a:p>
        </p:txBody>
      </p:sp>
      <p:sp>
        <p:nvSpPr>
          <p:cNvPr id="4" name="Slide Number Placeholder 3">
            <a:extLst>
              <a:ext uri="{FF2B5EF4-FFF2-40B4-BE49-F238E27FC236}">
                <a16:creationId xmlns:a16="http://schemas.microsoft.com/office/drawing/2014/main" id="{3988DC5F-D82A-8C59-6124-AD2504D9B575}"/>
              </a:ext>
            </a:extLst>
          </p:cNvPr>
          <p:cNvSpPr>
            <a:spLocks noGrp="1"/>
          </p:cNvSpPr>
          <p:nvPr>
            <p:ph type="sldNum" sz="quarter" idx="12"/>
          </p:nvPr>
        </p:nvSpPr>
        <p:spPr/>
        <p:txBody>
          <a:bodyPr/>
          <a:lstStyle/>
          <a:p>
            <a:fld id="{E4E17628-BB69-494D-BA8C-C14032583637}" type="slidenum">
              <a:rPr lang="en-US" smtClean="0"/>
              <a:t>19</a:t>
            </a:fld>
            <a:endParaRPr lang="en-US"/>
          </a:p>
        </p:txBody>
      </p:sp>
    </p:spTree>
    <p:extLst>
      <p:ext uri="{BB962C8B-B14F-4D97-AF65-F5344CB8AC3E}">
        <p14:creationId xmlns:p14="http://schemas.microsoft.com/office/powerpoint/2010/main" val="957167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771430" y="1605461"/>
            <a:ext cx="10515600" cy="4351338"/>
          </a:xfrm>
        </p:spPr>
        <p:txBody>
          <a:bodyPr>
            <a:normAutofit fontScale="92500"/>
          </a:bodyPr>
          <a:lstStyle/>
          <a:p>
            <a:pPr marL="0" indent="0">
              <a:buNone/>
            </a:pPr>
            <a:r>
              <a:rPr lang="en-US" dirty="0"/>
              <a:t>Could an organization benefit from a centralized knowledge graph?  The Jellyfish and the Flatworm is a story that decision makers can easily </a:t>
            </a:r>
            <a:r>
              <a:rPr lang="en-US" b="1" dirty="0"/>
              <a:t>remember</a:t>
            </a:r>
            <a:r>
              <a:rPr lang="en-US" dirty="0"/>
              <a:t> when they are thinking strategically about AI. This story helps them understand the tradeoffs when building centralized knowledge repositories that power their current and future AI systems.</a:t>
            </a:r>
          </a:p>
          <a:p>
            <a:pPr marL="0" indent="0">
              <a:buNone/>
            </a:pPr>
            <a:endParaRPr lang="en-US" dirty="0"/>
          </a:p>
          <a:p>
            <a:pPr marL="0" indent="0">
              <a:buNone/>
            </a:pPr>
            <a:r>
              <a:rPr lang="en-US" dirty="0"/>
              <a:t>Our goal is to have leaders </a:t>
            </a:r>
            <a:r>
              <a:rPr lang="en-US" b="1" dirty="0"/>
              <a:t>recall</a:t>
            </a:r>
            <a:r>
              <a:rPr lang="en-US" dirty="0"/>
              <a:t> this story about how </a:t>
            </a:r>
            <a:r>
              <a:rPr lang="en-US" b="1" dirty="0"/>
              <a:t>knowledge representation </a:t>
            </a:r>
            <a:r>
              <a:rPr lang="en-US" dirty="0"/>
              <a:t>is a critical factor of AI and intelligent agents. How we model the world can make or break a company. Knowledge Graphs are a foundation for predication. They also become force multipliers to help the productivity of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03CC-BF8A-17FA-2BAC-D8067D2E8851}"/>
              </a:ext>
            </a:extLst>
          </p:cNvPr>
          <p:cNvSpPr>
            <a:spLocks noGrp="1"/>
          </p:cNvSpPr>
          <p:nvPr>
            <p:ph type="title"/>
          </p:nvPr>
        </p:nvSpPr>
        <p:spPr/>
        <p:txBody>
          <a:bodyPr/>
          <a:lstStyle/>
          <a:p>
            <a:r>
              <a:rPr lang="en-US" dirty="0"/>
              <a:t>Analyst Workflows Today</a:t>
            </a:r>
          </a:p>
        </p:txBody>
      </p:sp>
      <p:sp>
        <p:nvSpPr>
          <p:cNvPr id="3" name="Content Placeholder 2">
            <a:extLst>
              <a:ext uri="{FF2B5EF4-FFF2-40B4-BE49-F238E27FC236}">
                <a16:creationId xmlns:a16="http://schemas.microsoft.com/office/drawing/2014/main" id="{ED4C6480-40E4-2EB1-952A-8D9A0894EAD6}"/>
              </a:ext>
            </a:extLst>
          </p:cNvPr>
          <p:cNvSpPr>
            <a:spLocks noGrp="1"/>
          </p:cNvSpPr>
          <p:nvPr>
            <p:ph idx="1"/>
          </p:nvPr>
        </p:nvSpPr>
        <p:spPr>
          <a:xfrm>
            <a:off x="5230368" y="1545227"/>
            <a:ext cx="6187440" cy="4351338"/>
          </a:xfrm>
        </p:spPr>
        <p:txBody>
          <a:bodyPr>
            <a:normAutofit fontScale="92500" lnSpcReduction="20000"/>
          </a:bodyPr>
          <a:lstStyle/>
          <a:p>
            <a:pPr marL="514350" indent="-514350">
              <a:buFont typeface="+mj-lt"/>
              <a:buAutoNum type="arabicPeriod"/>
            </a:pPr>
            <a:r>
              <a:rPr lang="en-US" dirty="0"/>
              <a:t>Get requirements</a:t>
            </a:r>
          </a:p>
          <a:p>
            <a:pPr marL="514350" indent="-514350">
              <a:buFont typeface="+mj-lt"/>
              <a:buAutoNum type="arabicPeriod"/>
            </a:pPr>
            <a:r>
              <a:rPr lang="en-US" dirty="0"/>
              <a:t>Source the data</a:t>
            </a:r>
          </a:p>
          <a:p>
            <a:pPr marL="514350" indent="-514350">
              <a:buFont typeface="+mj-lt"/>
              <a:buAutoNum type="arabicPeriod"/>
            </a:pPr>
            <a:r>
              <a:rPr lang="en-US" dirty="0"/>
              <a:t>Understand the data</a:t>
            </a:r>
          </a:p>
          <a:p>
            <a:pPr marL="514350" indent="-514350">
              <a:buFont typeface="+mj-lt"/>
              <a:buAutoNum type="arabicPeriod"/>
            </a:pPr>
            <a:r>
              <a:rPr lang="en-US" dirty="0"/>
              <a:t>Clean the data</a:t>
            </a:r>
          </a:p>
          <a:p>
            <a:pPr marL="514350" indent="-514350">
              <a:buFont typeface="+mj-lt"/>
              <a:buAutoNum type="arabicPeriod"/>
            </a:pPr>
            <a:r>
              <a:rPr lang="en-US" dirty="0"/>
              <a:t>Remove the duplicate from the data</a:t>
            </a:r>
          </a:p>
          <a:p>
            <a:pPr marL="514350" indent="-514350">
              <a:buFont typeface="+mj-lt"/>
              <a:buAutoNum type="arabicPeriod"/>
            </a:pPr>
            <a:r>
              <a:rPr lang="en-US" dirty="0"/>
              <a:t>Join the data</a:t>
            </a:r>
          </a:p>
          <a:p>
            <a:pPr marL="514350" indent="-514350">
              <a:buFont typeface="+mj-lt"/>
              <a:buAutoNum type="arabicPeriod"/>
            </a:pPr>
            <a:r>
              <a:rPr lang="en-US" dirty="0"/>
              <a:t>Create a model</a:t>
            </a:r>
          </a:p>
          <a:p>
            <a:pPr marL="514350" indent="-514350">
              <a:buFont typeface="+mj-lt"/>
              <a:buAutoNum type="arabicPeriod"/>
            </a:pPr>
            <a:r>
              <a:rPr lang="en-US" dirty="0"/>
              <a:t>Run the model</a:t>
            </a:r>
          </a:p>
          <a:p>
            <a:pPr marL="514350" indent="-514350">
              <a:buFont typeface="+mj-lt"/>
              <a:buAutoNum type="arabicPeriod"/>
            </a:pPr>
            <a:r>
              <a:rPr lang="en-US" dirty="0"/>
              <a:t>Present a report with insights</a:t>
            </a:r>
          </a:p>
          <a:p>
            <a:pPr marL="514350" indent="-514350">
              <a:buFont typeface="+mj-lt"/>
              <a:buAutoNum type="arabicPeriod"/>
            </a:pPr>
            <a:r>
              <a:rPr lang="en-US" dirty="0"/>
              <a:t>Delete everything</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D55CAA5-4641-6590-78C0-772EB9D04D5D}"/>
              </a:ext>
            </a:extLst>
          </p:cNvPr>
          <p:cNvSpPr>
            <a:spLocks noGrp="1"/>
          </p:cNvSpPr>
          <p:nvPr>
            <p:ph type="sldNum" sz="quarter" idx="12"/>
          </p:nvPr>
        </p:nvSpPr>
        <p:spPr/>
        <p:txBody>
          <a:bodyPr/>
          <a:lstStyle/>
          <a:p>
            <a:fld id="{E4E17628-BB69-494D-BA8C-C14032583637}" type="slidenum">
              <a:rPr lang="en-US" smtClean="0"/>
              <a:t>20</a:t>
            </a:fld>
            <a:endParaRPr lang="en-US"/>
          </a:p>
        </p:txBody>
      </p:sp>
      <p:pic>
        <p:nvPicPr>
          <p:cNvPr id="4098" name="Picture 2" descr="Generated by DALL·E">
            <a:extLst>
              <a:ext uri="{FF2B5EF4-FFF2-40B4-BE49-F238E27FC236}">
                <a16:creationId xmlns:a16="http://schemas.microsoft.com/office/drawing/2014/main" id="{A8105205-B8A3-DD95-B10F-92CC65FE73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392705"/>
            <a:ext cx="4284482" cy="428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9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9088-CEA1-763A-49D4-31E167DC8FF9}"/>
              </a:ext>
            </a:extLst>
          </p:cNvPr>
          <p:cNvSpPr>
            <a:spLocks noGrp="1"/>
          </p:cNvSpPr>
          <p:nvPr>
            <p:ph type="title"/>
          </p:nvPr>
        </p:nvSpPr>
        <p:spPr>
          <a:xfrm>
            <a:off x="589722" y="154178"/>
            <a:ext cx="11401173" cy="861223"/>
          </a:xfrm>
        </p:spPr>
        <p:txBody>
          <a:bodyPr>
            <a:noAutofit/>
          </a:bodyPr>
          <a:lstStyle/>
          <a:p>
            <a:r>
              <a:rPr lang="en-US" sz="3600" dirty="0"/>
              <a:t>Challenges of Data Engineer-Focused Approach</a:t>
            </a:r>
          </a:p>
        </p:txBody>
      </p:sp>
      <p:sp>
        <p:nvSpPr>
          <p:cNvPr id="3" name="Content Placeholder 2">
            <a:extLst>
              <a:ext uri="{FF2B5EF4-FFF2-40B4-BE49-F238E27FC236}">
                <a16:creationId xmlns:a16="http://schemas.microsoft.com/office/drawing/2014/main" id="{733A43D5-6A10-7A0F-D28A-CE80B950062F}"/>
              </a:ext>
            </a:extLst>
          </p:cNvPr>
          <p:cNvSpPr>
            <a:spLocks noGrp="1"/>
          </p:cNvSpPr>
          <p:nvPr>
            <p:ph idx="1"/>
          </p:nvPr>
        </p:nvSpPr>
        <p:spPr>
          <a:xfrm>
            <a:off x="5351892" y="1891900"/>
            <a:ext cx="5894832" cy="3074200"/>
          </a:xfrm>
        </p:spPr>
        <p:txBody>
          <a:bodyPr>
            <a:normAutofit fontScale="92500" lnSpcReduction="20000"/>
          </a:bodyPr>
          <a:lstStyle/>
          <a:p>
            <a:r>
              <a:rPr lang="en-US" dirty="0"/>
              <a:t>80% of effort is low-level data engineering “Data Janitor Work”</a:t>
            </a:r>
          </a:p>
          <a:p>
            <a:r>
              <a:rPr lang="en-US" dirty="0"/>
              <a:t>Very little focus on building reusable assets</a:t>
            </a:r>
          </a:p>
          <a:p>
            <a:r>
              <a:rPr lang="en-US" dirty="0"/>
              <a:t>Every project is a “one-off” project</a:t>
            </a:r>
          </a:p>
          <a:p>
            <a:r>
              <a:rPr lang="en-US" dirty="0"/>
              <a:t>No consideration given to future reuse of knowledge</a:t>
            </a:r>
          </a:p>
          <a:p>
            <a:r>
              <a:rPr lang="en-US" dirty="0"/>
              <a:t>Difficult to estimate time and costs</a:t>
            </a:r>
          </a:p>
        </p:txBody>
      </p:sp>
      <p:sp>
        <p:nvSpPr>
          <p:cNvPr id="4" name="Slide Number Placeholder 3">
            <a:extLst>
              <a:ext uri="{FF2B5EF4-FFF2-40B4-BE49-F238E27FC236}">
                <a16:creationId xmlns:a16="http://schemas.microsoft.com/office/drawing/2014/main" id="{77F9585C-046C-2ABF-1060-2280E44E1AB7}"/>
              </a:ext>
            </a:extLst>
          </p:cNvPr>
          <p:cNvSpPr>
            <a:spLocks noGrp="1"/>
          </p:cNvSpPr>
          <p:nvPr>
            <p:ph type="sldNum" sz="quarter" idx="12"/>
          </p:nvPr>
        </p:nvSpPr>
        <p:spPr/>
        <p:txBody>
          <a:bodyPr/>
          <a:lstStyle/>
          <a:p>
            <a:fld id="{E4E17628-BB69-494D-BA8C-C14032583637}" type="slidenum">
              <a:rPr lang="en-US" smtClean="0"/>
              <a:t>21</a:t>
            </a:fld>
            <a:endParaRPr lang="en-US"/>
          </a:p>
        </p:txBody>
      </p:sp>
      <p:pic>
        <p:nvPicPr>
          <p:cNvPr id="5124" name="Picture 4">
            <a:extLst>
              <a:ext uri="{FF2B5EF4-FFF2-40B4-BE49-F238E27FC236}">
                <a16:creationId xmlns:a16="http://schemas.microsoft.com/office/drawing/2014/main" id="{D74251A7-BF3A-9734-E9D7-568017BDA7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22" y="1489434"/>
            <a:ext cx="4241962" cy="33588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27D0FB-27E2-4860-F6B9-99B16A6FF20F}"/>
              </a:ext>
            </a:extLst>
          </p:cNvPr>
          <p:cNvPicPr>
            <a:picLocks noChangeAspect="1"/>
          </p:cNvPicPr>
          <p:nvPr/>
        </p:nvPicPr>
        <p:blipFill>
          <a:blip r:embed="rId3"/>
          <a:stretch>
            <a:fillRect/>
          </a:stretch>
        </p:blipFill>
        <p:spPr>
          <a:xfrm>
            <a:off x="773953" y="5048250"/>
            <a:ext cx="3873500" cy="1308100"/>
          </a:xfrm>
          <a:prstGeom prst="rect">
            <a:avLst/>
          </a:prstGeom>
        </p:spPr>
      </p:pic>
    </p:spTree>
    <p:extLst>
      <p:ext uri="{BB962C8B-B14F-4D97-AF65-F5344CB8AC3E}">
        <p14:creationId xmlns:p14="http://schemas.microsoft.com/office/powerpoint/2010/main" val="244162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B69F-983B-A35D-BC04-CDC1EA700693}"/>
              </a:ext>
            </a:extLst>
          </p:cNvPr>
          <p:cNvSpPr>
            <a:spLocks noGrp="1"/>
          </p:cNvSpPr>
          <p:nvPr>
            <p:ph type="title"/>
          </p:nvPr>
        </p:nvSpPr>
        <p:spPr/>
        <p:txBody>
          <a:bodyPr/>
          <a:lstStyle/>
          <a:p>
            <a:r>
              <a:rPr lang="en-US" dirty="0"/>
              <a:t>Knowledge Engineering</a:t>
            </a:r>
          </a:p>
        </p:txBody>
      </p:sp>
      <p:sp>
        <p:nvSpPr>
          <p:cNvPr id="4" name="Slide Number Placeholder 3">
            <a:extLst>
              <a:ext uri="{FF2B5EF4-FFF2-40B4-BE49-F238E27FC236}">
                <a16:creationId xmlns:a16="http://schemas.microsoft.com/office/drawing/2014/main" id="{D111D60F-3D79-A105-A13F-2E6096E7CFD7}"/>
              </a:ext>
            </a:extLst>
          </p:cNvPr>
          <p:cNvSpPr>
            <a:spLocks noGrp="1"/>
          </p:cNvSpPr>
          <p:nvPr>
            <p:ph type="sldNum" sz="quarter" idx="12"/>
          </p:nvPr>
        </p:nvSpPr>
        <p:spPr/>
        <p:txBody>
          <a:bodyPr/>
          <a:lstStyle/>
          <a:p>
            <a:fld id="{E4E17628-BB69-494D-BA8C-C14032583637}" type="slidenum">
              <a:rPr lang="en-US" smtClean="0"/>
              <a:t>22</a:t>
            </a:fld>
            <a:endParaRPr lang="en-US"/>
          </a:p>
        </p:txBody>
      </p:sp>
      <p:pic>
        <p:nvPicPr>
          <p:cNvPr id="6146" name="Picture 2">
            <a:extLst>
              <a:ext uri="{FF2B5EF4-FFF2-40B4-BE49-F238E27FC236}">
                <a16:creationId xmlns:a16="http://schemas.microsoft.com/office/drawing/2014/main" id="{9C780A4C-BA1A-B501-734C-D8A192381E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453" y="1303322"/>
            <a:ext cx="10836887" cy="481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7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E7BE-E12D-19FE-DF29-396713E0769A}"/>
              </a:ext>
            </a:extLst>
          </p:cNvPr>
          <p:cNvSpPr>
            <a:spLocks noGrp="1"/>
          </p:cNvSpPr>
          <p:nvPr>
            <p:ph type="title"/>
          </p:nvPr>
        </p:nvSpPr>
        <p:spPr>
          <a:xfrm>
            <a:off x="589722" y="163721"/>
            <a:ext cx="10966174" cy="861223"/>
          </a:xfrm>
        </p:spPr>
        <p:txBody>
          <a:bodyPr>
            <a:normAutofit fontScale="90000"/>
          </a:bodyPr>
          <a:lstStyle/>
          <a:p>
            <a:r>
              <a:rPr lang="en-US" dirty="0"/>
              <a:t>Challenges of Adopting a Knowledge Graph</a:t>
            </a:r>
          </a:p>
        </p:txBody>
      </p:sp>
      <p:sp>
        <p:nvSpPr>
          <p:cNvPr id="3" name="Content Placeholder 2">
            <a:extLst>
              <a:ext uri="{FF2B5EF4-FFF2-40B4-BE49-F238E27FC236}">
                <a16:creationId xmlns:a16="http://schemas.microsoft.com/office/drawing/2014/main" id="{2F37CE13-9E8E-D784-1AB9-669A0FDA49F2}"/>
              </a:ext>
            </a:extLst>
          </p:cNvPr>
          <p:cNvSpPr>
            <a:spLocks noGrp="1"/>
          </p:cNvSpPr>
          <p:nvPr>
            <p:ph idx="1"/>
          </p:nvPr>
        </p:nvSpPr>
        <p:spPr>
          <a:xfrm>
            <a:off x="5605670" y="1359277"/>
            <a:ext cx="5748130" cy="4351338"/>
          </a:xfrm>
        </p:spPr>
        <p:txBody>
          <a:bodyPr>
            <a:normAutofit lnSpcReduction="10000"/>
          </a:bodyPr>
          <a:lstStyle/>
          <a:p>
            <a:r>
              <a:rPr lang="en-US" dirty="0"/>
              <a:t>Information is siloed in many databases and proprietary applications</a:t>
            </a:r>
          </a:p>
          <a:p>
            <a:r>
              <a:rPr lang="en-US" dirty="0"/>
              <a:t>Individual analysts access the data, do some analysis, create a presentation, and throw the knowledge away</a:t>
            </a:r>
          </a:p>
          <a:p>
            <a:r>
              <a:rPr lang="en-US" dirty="0"/>
              <a:t>Low reproducibility and no incentives to make the knowledge more accessible to future analysts</a:t>
            </a:r>
          </a:p>
          <a:p>
            <a:endParaRPr lang="en-US" dirty="0"/>
          </a:p>
        </p:txBody>
      </p:sp>
      <p:sp>
        <p:nvSpPr>
          <p:cNvPr id="4" name="Slide Number Placeholder 3">
            <a:extLst>
              <a:ext uri="{FF2B5EF4-FFF2-40B4-BE49-F238E27FC236}">
                <a16:creationId xmlns:a16="http://schemas.microsoft.com/office/drawing/2014/main" id="{005B5E89-4418-9053-2AC1-C3E86ABBEFC2}"/>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3074" name="Picture 2" descr="A cyberpunk-style image depicting many people busily moving things in and out of numerous silos. The silos are filled with complex objects, glowing and intricate, matching the cyberpunk aesthetic. The people are dressed in futuristic attire, reflecting a diverse array of cyberpunk fashion. The environment is neon-lit, with high-tech elements and a bustling atmosphere typical of a cyberpunk cityscape. The image should convey a sense of organized chaos, with a focus on the activity around the silos and the intricate nature of the objects within them.">
            <a:extLst>
              <a:ext uri="{FF2B5EF4-FFF2-40B4-BE49-F238E27FC236}">
                <a16:creationId xmlns:a16="http://schemas.microsoft.com/office/drawing/2014/main" id="{B2786968-FF27-1974-BCF6-4580B0BD1C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2691" y="1470920"/>
            <a:ext cx="4128052" cy="412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0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6098-86DA-8201-1A0F-2EF79C14B631}"/>
              </a:ext>
            </a:extLst>
          </p:cNvPr>
          <p:cNvSpPr>
            <a:spLocks noGrp="1"/>
          </p:cNvSpPr>
          <p:nvPr>
            <p:ph type="title"/>
          </p:nvPr>
        </p:nvSpPr>
        <p:spPr/>
        <p:txBody>
          <a:bodyPr/>
          <a:lstStyle/>
          <a:p>
            <a:r>
              <a:rPr lang="en-US" dirty="0"/>
              <a:t>Customer Data Is Everywhere </a:t>
            </a:r>
          </a:p>
        </p:txBody>
      </p:sp>
      <p:sp>
        <p:nvSpPr>
          <p:cNvPr id="3" name="Content Placeholder 2">
            <a:extLst>
              <a:ext uri="{FF2B5EF4-FFF2-40B4-BE49-F238E27FC236}">
                <a16:creationId xmlns:a16="http://schemas.microsoft.com/office/drawing/2014/main" id="{7CA8B11E-787C-6F7D-063C-29195ACDECDC}"/>
              </a:ext>
            </a:extLst>
          </p:cNvPr>
          <p:cNvSpPr>
            <a:spLocks noGrp="1"/>
          </p:cNvSpPr>
          <p:nvPr>
            <p:ph idx="1"/>
          </p:nvPr>
        </p:nvSpPr>
        <p:spPr>
          <a:xfrm>
            <a:off x="6096000" y="1611804"/>
            <a:ext cx="4721506" cy="4351338"/>
          </a:xfrm>
        </p:spPr>
        <p:txBody>
          <a:bodyPr>
            <a:normAutofit lnSpcReduction="10000"/>
          </a:bodyPr>
          <a:lstStyle/>
          <a:p>
            <a:r>
              <a:rPr lang="en-US" dirty="0"/>
              <a:t>Sale prospecting</a:t>
            </a:r>
          </a:p>
          <a:p>
            <a:r>
              <a:rPr lang="en-US" dirty="0"/>
              <a:t>Customer orders</a:t>
            </a:r>
          </a:p>
          <a:p>
            <a:r>
              <a:rPr lang="en-US" dirty="0"/>
              <a:t>Call center logs</a:t>
            </a:r>
          </a:p>
          <a:p>
            <a:r>
              <a:rPr lang="en-US" dirty="0"/>
              <a:t>Call center transcripts</a:t>
            </a:r>
          </a:p>
          <a:p>
            <a:r>
              <a:rPr lang="en-US" dirty="0"/>
              <a:t>Customer visits to website</a:t>
            </a:r>
          </a:p>
          <a:p>
            <a:r>
              <a:rPr lang="en-US" dirty="0"/>
              <a:t>Customer searches</a:t>
            </a:r>
          </a:p>
          <a:p>
            <a:r>
              <a:rPr lang="en-US" dirty="0"/>
              <a:t>Customer surveys</a:t>
            </a:r>
          </a:p>
          <a:p>
            <a:r>
              <a:rPr lang="en-US" dirty="0"/>
              <a:t>Customer returns</a:t>
            </a:r>
          </a:p>
          <a:p>
            <a:r>
              <a:rPr lang="en-US" dirty="0"/>
              <a:t>Social media comments</a:t>
            </a:r>
          </a:p>
        </p:txBody>
      </p:sp>
      <p:sp>
        <p:nvSpPr>
          <p:cNvPr id="4" name="Slide Number Placeholder 3">
            <a:extLst>
              <a:ext uri="{FF2B5EF4-FFF2-40B4-BE49-F238E27FC236}">
                <a16:creationId xmlns:a16="http://schemas.microsoft.com/office/drawing/2014/main" id="{3A41B9FF-81F2-9C27-5E17-B17025FA39C7}"/>
              </a:ext>
            </a:extLst>
          </p:cNvPr>
          <p:cNvSpPr>
            <a:spLocks noGrp="1"/>
          </p:cNvSpPr>
          <p:nvPr>
            <p:ph type="sldNum" sz="quarter" idx="12"/>
          </p:nvPr>
        </p:nvSpPr>
        <p:spPr/>
        <p:txBody>
          <a:bodyPr/>
          <a:lstStyle/>
          <a:p>
            <a:fld id="{E4E17628-BB69-494D-BA8C-C14032583637}" type="slidenum">
              <a:rPr lang="en-US" smtClean="0"/>
              <a:t>24</a:t>
            </a:fld>
            <a:endParaRPr lang="en-US"/>
          </a:p>
        </p:txBody>
      </p:sp>
      <p:pic>
        <p:nvPicPr>
          <p:cNvPr id="2050" name="Picture 2" descr="Generated by DALL·E">
            <a:extLst>
              <a:ext uri="{FF2B5EF4-FFF2-40B4-BE49-F238E27FC236}">
                <a16:creationId xmlns:a16="http://schemas.microsoft.com/office/drawing/2014/main" id="{71D271FC-5546-4E5B-5463-1BC3A77653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86125"/>
            <a:ext cx="5002696" cy="500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33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3851-773A-DD04-57CE-DA4DD03386EA}"/>
              </a:ext>
            </a:extLst>
          </p:cNvPr>
          <p:cNvSpPr>
            <a:spLocks noGrp="1"/>
          </p:cNvSpPr>
          <p:nvPr>
            <p:ph type="title"/>
          </p:nvPr>
        </p:nvSpPr>
        <p:spPr/>
        <p:txBody>
          <a:bodyPr/>
          <a:lstStyle/>
          <a:p>
            <a:r>
              <a:rPr lang="en-US" dirty="0"/>
              <a:t>The Graph Is the Organization</a:t>
            </a:r>
          </a:p>
        </p:txBody>
      </p:sp>
      <p:sp>
        <p:nvSpPr>
          <p:cNvPr id="5" name="Content Placeholder 4">
            <a:extLst>
              <a:ext uri="{FF2B5EF4-FFF2-40B4-BE49-F238E27FC236}">
                <a16:creationId xmlns:a16="http://schemas.microsoft.com/office/drawing/2014/main" id="{F3A2173F-737A-4FE1-CE6B-969236898D09}"/>
              </a:ext>
            </a:extLst>
          </p:cNvPr>
          <p:cNvSpPr>
            <a:spLocks noGrp="1"/>
          </p:cNvSpPr>
          <p:nvPr>
            <p:ph idx="1"/>
          </p:nvPr>
        </p:nvSpPr>
        <p:spPr>
          <a:xfrm>
            <a:off x="6440556" y="1264201"/>
            <a:ext cx="4820477" cy="4351338"/>
          </a:xfrm>
        </p:spPr>
        <p:txBody>
          <a:bodyPr>
            <a:normAutofit lnSpcReduction="10000"/>
          </a:bodyPr>
          <a:lstStyle/>
          <a:p>
            <a:r>
              <a:rPr lang="en-US" dirty="0"/>
              <a:t>A central knowledge graph will become </a:t>
            </a:r>
            <a:r>
              <a:rPr lang="en-US" b="1" dirty="0"/>
              <a:t>foundation</a:t>
            </a:r>
            <a:r>
              <a:rPr lang="en-US" dirty="0"/>
              <a:t> that AI agents run on</a:t>
            </a:r>
          </a:p>
          <a:p>
            <a:r>
              <a:rPr lang="en-US" dirty="0"/>
              <a:t>Agents continually gather new knowledge and store in ways that future agents can benefit</a:t>
            </a:r>
          </a:p>
          <a:p>
            <a:r>
              <a:rPr lang="en-US" dirty="0"/>
              <a:t>Both knowledge and algorithms will embed in the centralized knowledge graph </a:t>
            </a:r>
          </a:p>
        </p:txBody>
      </p:sp>
      <p:sp>
        <p:nvSpPr>
          <p:cNvPr id="4" name="Slide Number Placeholder 3">
            <a:extLst>
              <a:ext uri="{FF2B5EF4-FFF2-40B4-BE49-F238E27FC236}">
                <a16:creationId xmlns:a16="http://schemas.microsoft.com/office/drawing/2014/main" id="{25308F43-B070-361A-F89A-2F5D54A828A4}"/>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1026" name="Picture 2" descr="A futuristic image of an advanced AI system governing a company, with a focus on the central part depicting a complex network of neurons. This neuron network represents the AI's core, symbolizing its advanced intelligence and consciousness. Surrounding this core are holographic screens showing data analytics, customer interactions, and competitor analysis. The overall design should convey a high-tech, intelligent system, capable of managing all aspects of business operations with deep awareness and insight.">
            <a:extLst>
              <a:ext uri="{FF2B5EF4-FFF2-40B4-BE49-F238E27FC236}">
                <a16:creationId xmlns:a16="http://schemas.microsoft.com/office/drawing/2014/main" id="{BFEDAFC7-3EAA-2C61-AC54-1F20D96FE2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64201"/>
            <a:ext cx="5430078" cy="543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5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F2DF-1AA5-40FC-5E65-03472B13BC4F}"/>
              </a:ext>
            </a:extLst>
          </p:cNvPr>
          <p:cNvSpPr>
            <a:spLocks noGrp="1"/>
          </p:cNvSpPr>
          <p:nvPr>
            <p:ph type="title"/>
          </p:nvPr>
        </p:nvSpPr>
        <p:spPr/>
        <p:txBody>
          <a:bodyPr/>
          <a:lstStyle/>
          <a:p>
            <a:r>
              <a:rPr lang="en-US" dirty="0"/>
              <a:t>A Thousand Brains Theory</a:t>
            </a:r>
          </a:p>
        </p:txBody>
      </p:sp>
      <p:pic>
        <p:nvPicPr>
          <p:cNvPr id="2050" name="Picture 2">
            <a:extLst>
              <a:ext uri="{FF2B5EF4-FFF2-40B4-BE49-F238E27FC236}">
                <a16:creationId xmlns:a16="http://schemas.microsoft.com/office/drawing/2014/main" id="{2E3C13C2-BE6E-EB8D-597E-5223A5685C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2187" y="1271644"/>
            <a:ext cx="9554817" cy="50847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15C2E3-4237-A7F8-9E88-7757A3C9E3B4}"/>
              </a:ext>
            </a:extLst>
          </p:cNvPr>
          <p:cNvSpPr>
            <a:spLocks noGrp="1"/>
          </p:cNvSpPr>
          <p:nvPr>
            <p:ph type="sldNum" sz="quarter" idx="12"/>
          </p:nvPr>
        </p:nvSpPr>
        <p:spPr/>
        <p:txBody>
          <a:bodyPr/>
          <a:lstStyle/>
          <a:p>
            <a:fld id="{E4E17628-BB69-494D-BA8C-C14032583637}" type="slidenum">
              <a:rPr lang="en-US" smtClean="0"/>
              <a:t>26</a:t>
            </a:fld>
            <a:endParaRPr lang="en-US"/>
          </a:p>
        </p:txBody>
      </p:sp>
      <p:sp>
        <p:nvSpPr>
          <p:cNvPr id="4" name="TextBox 3">
            <a:extLst>
              <a:ext uri="{FF2B5EF4-FFF2-40B4-BE49-F238E27FC236}">
                <a16:creationId xmlns:a16="http://schemas.microsoft.com/office/drawing/2014/main" id="{CE10222F-D42D-A420-1291-805FF5FE8464}"/>
              </a:ext>
            </a:extLst>
          </p:cNvPr>
          <p:cNvSpPr txBox="1"/>
          <p:nvPr/>
        </p:nvSpPr>
        <p:spPr>
          <a:xfrm>
            <a:off x="367276" y="6169581"/>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spTree>
    <p:extLst>
      <p:ext uri="{BB962C8B-B14F-4D97-AF65-F5344CB8AC3E}">
        <p14:creationId xmlns:p14="http://schemas.microsoft.com/office/powerpoint/2010/main" val="3063785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CBEF-71BE-4C4B-4BCE-6D37DC859B0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DD9FCAB-2C9E-D215-F5A7-DB9D31116173}"/>
              </a:ext>
            </a:extLst>
          </p:cNvPr>
          <p:cNvSpPr>
            <a:spLocks noGrp="1"/>
          </p:cNvSpPr>
          <p:nvPr>
            <p:ph idx="1"/>
          </p:nvPr>
        </p:nvSpPr>
        <p:spPr/>
        <p:txBody>
          <a:bodyPr/>
          <a:lstStyle/>
          <a:p>
            <a:r>
              <a:rPr lang="en-US" dirty="0"/>
              <a:t>Large language models are not sufficient for us to model the world</a:t>
            </a:r>
          </a:p>
          <a:p>
            <a:r>
              <a:rPr lang="en-US" dirty="0"/>
              <a:t>Knowledge graphs are not sufficient to bring in complex data and allow users to ask English language questions of systems</a:t>
            </a:r>
          </a:p>
          <a:p>
            <a:r>
              <a:rPr lang="en-US" dirty="0"/>
              <a:t>By combining large language models with knowledge graphs we can build intelligent systems that have a holistic view of our organizations </a:t>
            </a:r>
          </a:p>
        </p:txBody>
      </p:sp>
      <p:sp>
        <p:nvSpPr>
          <p:cNvPr id="4" name="Slide Number Placeholder 3">
            <a:extLst>
              <a:ext uri="{FF2B5EF4-FFF2-40B4-BE49-F238E27FC236}">
                <a16:creationId xmlns:a16="http://schemas.microsoft.com/office/drawing/2014/main" id="{B651CB4C-195C-B618-8024-240FB20D52EB}"/>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850632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4A71-155C-BADA-44C1-401B16E7E4B9}"/>
              </a:ext>
            </a:extLst>
          </p:cNvPr>
          <p:cNvSpPr>
            <a:spLocks noGrp="1"/>
          </p:cNvSpPr>
          <p:nvPr>
            <p:ph type="title"/>
          </p:nvPr>
        </p:nvSpPr>
        <p:spPr>
          <a:xfrm>
            <a:off x="589721" y="217801"/>
            <a:ext cx="10515600" cy="929584"/>
          </a:xfrm>
        </p:spPr>
        <p:txBody>
          <a:bodyPr/>
          <a:lstStyle/>
          <a:p>
            <a:r>
              <a:rPr lang="en-US" dirty="0"/>
              <a:t>Call to Action!!</a:t>
            </a:r>
          </a:p>
        </p:txBody>
      </p:sp>
      <p:sp>
        <p:nvSpPr>
          <p:cNvPr id="3" name="Content Placeholder 2">
            <a:extLst>
              <a:ext uri="{FF2B5EF4-FFF2-40B4-BE49-F238E27FC236}">
                <a16:creationId xmlns:a16="http://schemas.microsoft.com/office/drawing/2014/main" id="{F7B16FE7-6275-A797-CE00-CE4D425F425A}"/>
              </a:ext>
            </a:extLst>
          </p:cNvPr>
          <p:cNvSpPr>
            <a:spLocks noGrp="1"/>
          </p:cNvSpPr>
          <p:nvPr>
            <p:ph idx="1"/>
          </p:nvPr>
        </p:nvSpPr>
        <p:spPr/>
        <p:txBody>
          <a:bodyPr>
            <a:normAutofit fontScale="92500" lnSpcReduction="20000"/>
          </a:bodyPr>
          <a:lstStyle/>
          <a:p>
            <a:pPr marL="0" indent="0">
              <a:buNone/>
            </a:pPr>
            <a:r>
              <a:rPr lang="en-US" dirty="0"/>
              <a:t>We need:</a:t>
            </a:r>
            <a:br>
              <a:rPr lang="en-US" dirty="0"/>
            </a:br>
            <a:endParaRPr lang="en-US" dirty="0"/>
          </a:p>
          <a:p>
            <a:pPr marL="514350" indent="-514350">
              <a:buFont typeface="+mj-lt"/>
              <a:buAutoNum type="arabicPeriod"/>
            </a:pPr>
            <a:r>
              <a:rPr lang="en-US" dirty="0"/>
              <a:t>Visionary thought leadership</a:t>
            </a:r>
          </a:p>
          <a:p>
            <a:pPr lvl="1"/>
            <a:r>
              <a:rPr lang="en-US" dirty="0"/>
              <a:t>Drawing clear pictures of the future and maps with paths to get us there</a:t>
            </a:r>
          </a:p>
          <a:p>
            <a:pPr lvl="1"/>
            <a:r>
              <a:rPr lang="en-US" dirty="0"/>
              <a:t>Tell stories that our leaders can remember</a:t>
            </a:r>
          </a:p>
          <a:p>
            <a:pPr marL="514350" indent="-514350">
              <a:buFont typeface="+mj-lt"/>
              <a:buAutoNum type="arabicPeriod"/>
            </a:pPr>
            <a:r>
              <a:rPr lang="en-US" dirty="0"/>
              <a:t>Empathy for our members, agents, providers and customers</a:t>
            </a:r>
          </a:p>
          <a:p>
            <a:pPr lvl="1"/>
            <a:r>
              <a:rPr lang="en-US" dirty="0"/>
              <a:t>If we can’t model it, we can’t understand it</a:t>
            </a:r>
          </a:p>
          <a:p>
            <a:pPr lvl="1"/>
            <a:r>
              <a:rPr lang="en-US" dirty="0"/>
              <a:t>Willingness to let go of simple models that don’t serve our customers</a:t>
            </a:r>
          </a:p>
          <a:p>
            <a:pPr marL="514350" indent="-514350">
              <a:buFont typeface="+mj-lt"/>
              <a:buAutoNum type="arabicPeriod"/>
            </a:pPr>
            <a:r>
              <a:rPr lang="en-US" dirty="0"/>
              <a:t>Knowledge transfer to our future engineers</a:t>
            </a:r>
          </a:p>
          <a:p>
            <a:pPr lvl="1"/>
            <a:r>
              <a:rPr lang="en-US" dirty="0"/>
              <a:t>Knowledge graphs</a:t>
            </a:r>
          </a:p>
          <a:p>
            <a:pPr lvl="1"/>
            <a:r>
              <a:rPr lang="en-US" dirty="0"/>
              <a:t>Generative AI</a:t>
            </a:r>
          </a:p>
          <a:p>
            <a:pPr marL="514350" indent="-514350">
              <a:buFont typeface="+mj-lt"/>
              <a:buAutoNum type="arabicPeriod"/>
            </a:pPr>
            <a:r>
              <a:rPr lang="en-US" dirty="0"/>
              <a:t>Teach IT leadership using accurate simulations</a:t>
            </a:r>
          </a:p>
        </p:txBody>
      </p:sp>
      <p:sp>
        <p:nvSpPr>
          <p:cNvPr id="4" name="Slide Number Placeholder 3">
            <a:extLst>
              <a:ext uri="{FF2B5EF4-FFF2-40B4-BE49-F238E27FC236}">
                <a16:creationId xmlns:a16="http://schemas.microsoft.com/office/drawing/2014/main" id="{68DF6D87-0099-5ADC-D4D8-BCD06243E146}"/>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166298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B7DE-99CF-69A1-895E-30FA46F018A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EF950AC-83DE-A5FD-4F60-2D4DCB0578C5}"/>
              </a:ext>
            </a:extLst>
          </p:cNvPr>
          <p:cNvSpPr>
            <a:spLocks noGrp="1"/>
          </p:cNvSpPr>
          <p:nvPr>
            <p:ph idx="1"/>
          </p:nvPr>
        </p:nvSpPr>
        <p:spPr>
          <a:xfrm>
            <a:off x="2429190" y="5676515"/>
            <a:ext cx="7860792" cy="679835"/>
          </a:xfrm>
        </p:spPr>
        <p:txBody>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D0CD08B8-B5D3-D988-28CC-A76E52743104}"/>
              </a:ext>
            </a:extLst>
          </p:cNvPr>
          <p:cNvSpPr>
            <a:spLocks noGrp="1"/>
          </p:cNvSpPr>
          <p:nvPr>
            <p:ph type="sldNum" sz="quarter" idx="12"/>
          </p:nvPr>
        </p:nvSpPr>
        <p:spPr/>
        <p:txBody>
          <a:bodyPr/>
          <a:lstStyle/>
          <a:p>
            <a:fld id="{E4E17628-BB69-494D-BA8C-C14032583637}" type="slidenum">
              <a:rPr lang="en-US" smtClean="0"/>
              <a:t>29</a:t>
            </a:fld>
            <a:endParaRPr lang="en-US"/>
          </a:p>
        </p:txBody>
      </p:sp>
      <p:pic>
        <p:nvPicPr>
          <p:cNvPr id="8194" name="Picture 2" descr="profile image">
            <a:extLst>
              <a:ext uri="{FF2B5EF4-FFF2-40B4-BE49-F238E27FC236}">
                <a16:creationId xmlns:a16="http://schemas.microsoft.com/office/drawing/2014/main" id="{D6E69E82-C548-A7A9-EB05-C41CAC231A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20074" y="2194560"/>
            <a:ext cx="2075688" cy="2075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A45ED5-897E-2180-C147-F4C160726B80}"/>
              </a:ext>
            </a:extLst>
          </p:cNvPr>
          <p:cNvSpPr txBox="1"/>
          <p:nvPr/>
        </p:nvSpPr>
        <p:spPr>
          <a:xfrm flipH="1">
            <a:off x="3959350" y="1831046"/>
            <a:ext cx="4069081" cy="1200329"/>
          </a:xfrm>
          <a:prstGeom prst="rect">
            <a:avLst/>
          </a:prstGeom>
          <a:noFill/>
        </p:spPr>
        <p:txBody>
          <a:bodyPr wrap="square" rtlCol="0">
            <a:spAutoFit/>
          </a:bodyPr>
          <a:lstStyle/>
          <a:p>
            <a:r>
              <a:rPr lang="en-US" sz="7200" dirty="0"/>
              <a:t>Questions</a:t>
            </a:r>
          </a:p>
        </p:txBody>
      </p:sp>
    </p:spTree>
    <p:extLst>
      <p:ext uri="{BB962C8B-B14F-4D97-AF65-F5344CB8AC3E}">
        <p14:creationId xmlns:p14="http://schemas.microsoft.com/office/powerpoint/2010/main" val="1907781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graph query standards (ISO GQL)</a:t>
            </a:r>
          </a:p>
          <a:p>
            <a:r>
              <a:rPr lang="en-US" sz="2000" dirty="0"/>
              <a:t>Former Distinguished Engineer working for Optum (UHG)</a:t>
            </a:r>
          </a:p>
          <a:p>
            <a:r>
              <a:rPr lang="en-US" sz="2000" dirty="0"/>
              <a:t>Built the world’s largest healthcare knowledge graph</a:t>
            </a:r>
          </a:p>
          <a:p>
            <a:r>
              <a:rPr lang="en-US" sz="2000" dirty="0"/>
              <a:t>Led the “Generative AI Center of Excellence” at Optum</a:t>
            </a:r>
          </a:p>
          <a:p>
            <a:r>
              <a:rPr lang="en-US" sz="2000" dirty="0"/>
              <a:t>Worked with over 250 healthcare uses cases – 50 of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dirty="0"/>
              <a:t>Jellyfish</a:t>
            </a:r>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5813473" y="1390668"/>
            <a:ext cx="5788805" cy="4787900"/>
          </a:xfrm>
        </p:spPr>
        <p:txBody>
          <a:bodyPr>
            <a:normAutofit lnSpcReduction="10000"/>
          </a:bodyPr>
          <a:lstStyle/>
          <a:p>
            <a:r>
              <a:rPr lang="en-US" dirty="0"/>
              <a:t>Jellyfish live in a relatively “simple” environment of the open ocean</a:t>
            </a:r>
          </a:p>
          <a:p>
            <a:r>
              <a:rPr lang="en-US" dirty="0"/>
              <a:t>Their food usually floats into their tentacles</a:t>
            </a:r>
          </a:p>
          <a:p>
            <a:r>
              <a:rPr lang="en-US" dirty="0"/>
              <a:t>Jellyfish don’t need a complex brain to float around in the ocean</a:t>
            </a:r>
          </a:p>
          <a:p>
            <a:r>
              <a:rPr lang="en-US" dirty="0"/>
              <a:t>Their simple surroundings mean they don’t need to learn to traverse complex landscapes</a:t>
            </a:r>
          </a:p>
          <a:p>
            <a:r>
              <a:rPr lang="en-US" dirty="0"/>
              <a:t>Their nervous system is spread throughout their body</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6" name="Picture 5">
            <a:extLst>
              <a:ext uri="{FF2B5EF4-FFF2-40B4-BE49-F238E27FC236}">
                <a16:creationId xmlns:a16="http://schemas.microsoft.com/office/drawing/2014/main" id="{8C56472A-1902-BEE0-4AF6-D68473C5626B}"/>
              </a:ext>
            </a:extLst>
          </p:cNvPr>
          <p:cNvPicPr>
            <a:picLocks noChangeAspect="1"/>
          </p:cNvPicPr>
          <p:nvPr/>
        </p:nvPicPr>
        <p:blipFill>
          <a:blip r:embed="rId2"/>
          <a:stretch>
            <a:fillRect/>
          </a:stretch>
        </p:blipFill>
        <p:spPr>
          <a:xfrm>
            <a:off x="589722" y="1390668"/>
            <a:ext cx="4793461" cy="4965682"/>
          </a:xfrm>
          <a:prstGeom prst="rect">
            <a:avLst/>
          </a:prstGeom>
        </p:spPr>
      </p:pic>
    </p:spTree>
    <p:extLst>
      <p:ext uri="{BB962C8B-B14F-4D97-AF65-F5344CB8AC3E}">
        <p14:creationId xmlns:p14="http://schemas.microsoft.com/office/powerpoint/2010/main" val="80167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a:t>Flatworms</a:t>
            </a:r>
            <a:endParaRPr lang="en-US" dirty="0"/>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6096000" y="1531345"/>
            <a:ext cx="5506278" cy="4351338"/>
          </a:xfrm>
        </p:spPr>
        <p:txBody>
          <a:bodyPr>
            <a:normAutofit fontScale="85000" lnSpcReduction="20000"/>
          </a:bodyPr>
          <a:lstStyle/>
          <a:p>
            <a:r>
              <a:rPr lang="en-US" dirty="0"/>
              <a:t>Flatworms on the other hand live in a relatively “complex” environment</a:t>
            </a:r>
          </a:p>
          <a:p>
            <a:r>
              <a:rPr lang="en-US" dirty="0"/>
              <a:t>They crawled to the bottom of the ocean to seek food and avoid hazards</a:t>
            </a:r>
          </a:p>
          <a:p>
            <a:r>
              <a:rPr lang="en-US" dirty="0"/>
              <a:t>Flatworms were one of the first animals to have a central nervous system (CNS)</a:t>
            </a:r>
          </a:p>
          <a:p>
            <a:r>
              <a:rPr lang="en-US" dirty="0"/>
              <a:t>A CNS has benefits over the distributed nervous system of a jellyfish</a:t>
            </a:r>
          </a:p>
          <a:p>
            <a:r>
              <a:rPr lang="en-US" dirty="0"/>
              <a:t>CNS evolved to hold a “map” of the world around them</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0E05FE7D-98EB-9A6E-EEEA-57B2A40AE9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9722" y="1531345"/>
            <a:ext cx="4999439" cy="4119177"/>
          </a:xfrm>
          <a:prstGeom prst="rect">
            <a:avLst/>
          </a:prstGeom>
        </p:spPr>
      </p:pic>
    </p:spTree>
    <p:extLst>
      <p:ext uri="{BB962C8B-B14F-4D97-AF65-F5344CB8AC3E}">
        <p14:creationId xmlns:p14="http://schemas.microsoft.com/office/powerpoint/2010/main" val="312621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 Language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445770" y="4117378"/>
            <a:ext cx="9672139" cy="2471593"/>
          </a:xfrm>
        </p:spPr>
        <p:txBody>
          <a:bodyPr>
            <a:normAutofit/>
          </a:bodyPr>
          <a:lstStyle/>
          <a:p>
            <a:r>
              <a:rPr lang="en-US" sz="2400" dirty="0"/>
              <a:t>In 2022 we saw the incredible rise of ChatGPT and the growth of large language models</a:t>
            </a:r>
          </a:p>
          <a:p>
            <a:r>
              <a:rPr lang="en-US" sz="2400" dirty="0"/>
              <a:t>ChatGPT reached over 1 million users in just five days and over 100M users in just a few weeks</a:t>
            </a:r>
          </a:p>
          <a:p>
            <a:r>
              <a:rPr lang="en-US" sz="2400" dirty="0"/>
              <a:t>But will these large 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23362" y="1240567"/>
            <a:ext cx="5692642" cy="272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2481-ECAD-B1CF-CD7B-C0C0AB7CFA9D}"/>
              </a:ext>
            </a:extLst>
          </p:cNvPr>
          <p:cNvSpPr>
            <a:spLocks noGrp="1"/>
          </p:cNvSpPr>
          <p:nvPr>
            <p:ph type="title"/>
          </p:nvPr>
        </p:nvSpPr>
        <p:spPr>
          <a:xfrm>
            <a:off x="553621" y="15166"/>
            <a:ext cx="10515600" cy="1156613"/>
          </a:xfrm>
        </p:spPr>
        <p:txBody>
          <a:bodyPr/>
          <a:lstStyle/>
          <a:p>
            <a:r>
              <a:rPr lang="en-US" dirty="0"/>
              <a:t>Innovation Zone</a:t>
            </a:r>
          </a:p>
        </p:txBody>
      </p:sp>
      <p:sp>
        <p:nvSpPr>
          <p:cNvPr id="4" name="Oval 3">
            <a:extLst>
              <a:ext uri="{FF2B5EF4-FFF2-40B4-BE49-F238E27FC236}">
                <a16:creationId xmlns:a16="http://schemas.microsoft.com/office/drawing/2014/main" id="{421FB8F0-1849-0EB4-B33E-5B81D5FAAF1D}"/>
              </a:ext>
            </a:extLst>
          </p:cNvPr>
          <p:cNvSpPr/>
          <p:nvPr/>
        </p:nvSpPr>
        <p:spPr>
          <a:xfrm>
            <a:off x="364435" y="1690688"/>
            <a:ext cx="7646505" cy="3882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25A5125-936C-3296-1AC4-FB8695E26B2E}"/>
              </a:ext>
            </a:extLst>
          </p:cNvPr>
          <p:cNvSpPr/>
          <p:nvPr/>
        </p:nvSpPr>
        <p:spPr>
          <a:xfrm>
            <a:off x="4181060" y="1598957"/>
            <a:ext cx="7646505" cy="3882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D63457-BA82-AC28-F17D-87B05A215977}"/>
              </a:ext>
            </a:extLst>
          </p:cNvPr>
          <p:cNvSpPr txBox="1"/>
          <p:nvPr/>
        </p:nvSpPr>
        <p:spPr>
          <a:xfrm>
            <a:off x="1087968" y="2912566"/>
            <a:ext cx="2369559"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Knowledge</a:t>
            </a:r>
          </a:p>
          <a:p>
            <a:pPr algn="ctr"/>
            <a:r>
              <a:rPr lang="en-US" sz="3200" b="1" dirty="0">
                <a:latin typeface="Arial" panose="020B0604020202020204" pitchFamily="34" charset="0"/>
                <a:cs typeface="Arial" panose="020B0604020202020204" pitchFamily="34" charset="0"/>
              </a:rPr>
              <a:t>Graphs</a:t>
            </a:r>
          </a:p>
        </p:txBody>
      </p:sp>
      <p:sp>
        <p:nvSpPr>
          <p:cNvPr id="7" name="TextBox 6">
            <a:extLst>
              <a:ext uri="{FF2B5EF4-FFF2-40B4-BE49-F238E27FC236}">
                <a16:creationId xmlns:a16="http://schemas.microsoft.com/office/drawing/2014/main" id="{CEF053CB-C138-057C-3CC2-12516EF1E8F7}"/>
              </a:ext>
            </a:extLst>
          </p:cNvPr>
          <p:cNvSpPr txBox="1"/>
          <p:nvPr/>
        </p:nvSpPr>
        <p:spPr>
          <a:xfrm>
            <a:off x="8452806" y="2666345"/>
            <a:ext cx="2117888" cy="1569660"/>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Large</a:t>
            </a:r>
          </a:p>
          <a:p>
            <a:pPr algn="ctr"/>
            <a:r>
              <a:rPr lang="en-US" sz="3200" b="1" dirty="0">
                <a:latin typeface="Arial" panose="020B0604020202020204" pitchFamily="34" charset="0"/>
                <a:cs typeface="Arial" panose="020B0604020202020204" pitchFamily="34" charset="0"/>
              </a:rPr>
              <a:t>Language</a:t>
            </a:r>
          </a:p>
          <a:p>
            <a:pPr algn="ctr"/>
            <a:r>
              <a:rPr lang="en-US" sz="3200" b="1" dirty="0">
                <a:latin typeface="Arial" panose="020B0604020202020204" pitchFamily="34" charset="0"/>
                <a:cs typeface="Arial" panose="020B0604020202020204" pitchFamily="34" charset="0"/>
              </a:rPr>
              <a:t>Models</a:t>
            </a:r>
          </a:p>
        </p:txBody>
      </p:sp>
      <p:sp>
        <p:nvSpPr>
          <p:cNvPr id="8" name="TextBox 7">
            <a:extLst>
              <a:ext uri="{FF2B5EF4-FFF2-40B4-BE49-F238E27FC236}">
                <a16:creationId xmlns:a16="http://schemas.microsoft.com/office/drawing/2014/main" id="{35B97509-C3CE-2926-89E4-A95DAA8BEF85}"/>
              </a:ext>
            </a:extLst>
          </p:cNvPr>
          <p:cNvSpPr txBox="1"/>
          <p:nvPr/>
        </p:nvSpPr>
        <p:spPr>
          <a:xfrm>
            <a:off x="4997710" y="2755570"/>
            <a:ext cx="2254143" cy="1569660"/>
          </a:xfrm>
          <a:prstGeom prst="rect">
            <a:avLst/>
          </a:prstGeom>
          <a:noFill/>
        </p:spPr>
        <p:txBody>
          <a:bodyPr wrap="none" rtlCol="0">
            <a:spAutoFit/>
          </a:bodyPr>
          <a:lstStyle/>
          <a:p>
            <a:pPr algn="ctr"/>
            <a:r>
              <a:rPr lang="en-US" sz="3200" b="1" dirty="0">
                <a:solidFill>
                  <a:srgbClr val="FF0000"/>
                </a:solidFill>
                <a:latin typeface="Arial" panose="020B0604020202020204" pitchFamily="34" charset="0"/>
                <a:cs typeface="Arial" panose="020B0604020202020204" pitchFamily="34" charset="0"/>
              </a:rPr>
              <a:t>The</a:t>
            </a:r>
          </a:p>
          <a:p>
            <a:pPr algn="ctr"/>
            <a:r>
              <a:rPr lang="en-US" sz="3200" b="1" dirty="0">
                <a:solidFill>
                  <a:srgbClr val="FF0000"/>
                </a:solidFill>
                <a:latin typeface="Arial" panose="020B0604020202020204" pitchFamily="34" charset="0"/>
                <a:cs typeface="Arial" panose="020B0604020202020204" pitchFamily="34" charset="0"/>
              </a:rPr>
              <a:t>Innovation</a:t>
            </a:r>
          </a:p>
          <a:p>
            <a:pPr algn="ctr"/>
            <a:r>
              <a:rPr lang="en-US" sz="3200" b="1" dirty="0">
                <a:solidFill>
                  <a:srgbClr val="FF0000"/>
                </a:solidFill>
                <a:latin typeface="Arial" panose="020B0604020202020204" pitchFamily="34" charset="0"/>
                <a:cs typeface="Arial" panose="020B0604020202020204" pitchFamily="34" charset="0"/>
              </a:rPr>
              <a:t>Zone</a:t>
            </a:r>
          </a:p>
        </p:txBody>
      </p:sp>
      <p:sp>
        <p:nvSpPr>
          <p:cNvPr id="3" name="Slide Number Placeholder 2">
            <a:extLst>
              <a:ext uri="{FF2B5EF4-FFF2-40B4-BE49-F238E27FC236}">
                <a16:creationId xmlns:a16="http://schemas.microsoft.com/office/drawing/2014/main" id="{3C6E6F42-573D-FD61-E0FA-55D5E1A0BBC2}"/>
              </a:ext>
            </a:extLst>
          </p:cNvPr>
          <p:cNvSpPr>
            <a:spLocks noGrp="1"/>
          </p:cNvSpPr>
          <p:nvPr>
            <p:ph type="sldNum" sz="quarter" idx="12"/>
          </p:nvPr>
        </p:nvSpPr>
        <p:spPr/>
        <p:txBody>
          <a:bodyPr/>
          <a:lstStyle/>
          <a:p>
            <a:fld id="{E4E17628-BB69-494D-BA8C-C14032583637}" type="slidenum">
              <a:rPr lang="en-US" smtClean="0"/>
              <a:t>7</a:t>
            </a:fld>
            <a:endParaRPr lang="en-US"/>
          </a:p>
        </p:txBody>
      </p:sp>
    </p:spTree>
    <p:extLst>
      <p:ext uri="{BB962C8B-B14F-4D97-AF65-F5344CB8AC3E}">
        <p14:creationId xmlns:p14="http://schemas.microsoft.com/office/powerpoint/2010/main" val="270388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100E-57E4-7B8E-A4A1-37C34A82E651}"/>
              </a:ext>
            </a:extLst>
          </p:cNvPr>
          <p:cNvSpPr>
            <a:spLocks noGrp="1"/>
          </p:cNvSpPr>
          <p:nvPr>
            <p:ph type="title"/>
          </p:nvPr>
        </p:nvSpPr>
        <p:spPr>
          <a:xfrm>
            <a:off x="476568" y="280952"/>
            <a:ext cx="11238863" cy="929584"/>
          </a:xfrm>
        </p:spPr>
        <p:txBody>
          <a:bodyPr>
            <a:normAutofit fontScale="90000"/>
          </a:bodyPr>
          <a:lstStyle/>
          <a:p>
            <a:r>
              <a:rPr lang="en-US" sz="4000" dirty="0"/>
              <a:t>The Knowledge Representation Hypothesis (KRH)</a:t>
            </a:r>
          </a:p>
        </p:txBody>
      </p:sp>
      <p:sp>
        <p:nvSpPr>
          <p:cNvPr id="3" name="Content Placeholder 2">
            <a:extLst>
              <a:ext uri="{FF2B5EF4-FFF2-40B4-BE49-F238E27FC236}">
                <a16:creationId xmlns:a16="http://schemas.microsoft.com/office/drawing/2014/main" id="{7D783BA7-CC2E-C8E7-DDFE-517015FA21BF}"/>
              </a:ext>
            </a:extLst>
          </p:cNvPr>
          <p:cNvSpPr>
            <a:spLocks noGrp="1"/>
          </p:cNvSpPr>
          <p:nvPr>
            <p:ph idx="1"/>
          </p:nvPr>
        </p:nvSpPr>
        <p:spPr>
          <a:xfrm>
            <a:off x="663244" y="1545649"/>
            <a:ext cx="10515600" cy="1116358"/>
          </a:xfrm>
        </p:spPr>
        <p:txBody>
          <a:bodyPr>
            <a:normAutofit fontScale="85000" lnSpcReduction="10000"/>
          </a:bodyPr>
          <a:lstStyle/>
          <a:p>
            <a:r>
              <a:rPr lang="en-US" dirty="0"/>
              <a:t>Organisms that build accurate “models” of the world around them may have a competitive advantage</a:t>
            </a:r>
          </a:p>
          <a:p>
            <a:r>
              <a:rPr lang="en-US" dirty="0"/>
              <a:t>The benefits of the model must outweigh the costs of building the model</a:t>
            </a:r>
          </a:p>
        </p:txBody>
      </p:sp>
      <p:sp>
        <p:nvSpPr>
          <p:cNvPr id="4" name="Slide Number Placeholder 3">
            <a:extLst>
              <a:ext uri="{FF2B5EF4-FFF2-40B4-BE49-F238E27FC236}">
                <a16:creationId xmlns:a16="http://schemas.microsoft.com/office/drawing/2014/main" id="{7EA2EC7D-06C8-806C-3ACF-2D761933E0FE}"/>
              </a:ext>
            </a:extLst>
          </p:cNvPr>
          <p:cNvSpPr>
            <a:spLocks noGrp="1"/>
          </p:cNvSpPr>
          <p:nvPr>
            <p:ph type="sldNum" sz="quarter" idx="12"/>
          </p:nvPr>
        </p:nvSpPr>
        <p:spPr/>
        <p:txBody>
          <a:bodyPr/>
          <a:lstStyle/>
          <a:p>
            <a:fld id="{E4E17628-BB69-494D-BA8C-C14032583637}" type="slidenum">
              <a:rPr lang="en-US" smtClean="0"/>
              <a:t>8</a:t>
            </a:fld>
            <a:endParaRPr lang="en-US"/>
          </a:p>
        </p:txBody>
      </p:sp>
      <p:pic>
        <p:nvPicPr>
          <p:cNvPr id="3074" name="Picture 2">
            <a:extLst>
              <a:ext uri="{FF2B5EF4-FFF2-40B4-BE49-F238E27FC236}">
                <a16:creationId xmlns:a16="http://schemas.microsoft.com/office/drawing/2014/main" id="{9DB31DBA-20DF-684D-A951-FE9E066CD9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7074" y="2997120"/>
            <a:ext cx="3359230" cy="33592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E7CD65C-8552-1DCA-B2F7-2D913E61A5C4}"/>
              </a:ext>
            </a:extLst>
          </p:cNvPr>
          <p:cNvSpPr txBox="1"/>
          <p:nvPr/>
        </p:nvSpPr>
        <p:spPr>
          <a:xfrm>
            <a:off x="7510509" y="4132504"/>
            <a:ext cx="1832833" cy="646331"/>
          </a:xfrm>
          <a:prstGeom prst="rect">
            <a:avLst/>
          </a:prstGeom>
          <a:noFill/>
        </p:spPr>
        <p:txBody>
          <a:bodyPr wrap="square" rtlCol="0">
            <a:spAutoFit/>
          </a:bodyPr>
          <a:lstStyle/>
          <a:p>
            <a:r>
              <a:rPr lang="en-US" dirty="0"/>
              <a:t>The </a:t>
            </a:r>
            <a:r>
              <a:rPr lang="en-US" b="1" dirty="0"/>
              <a:t>cost</a:t>
            </a:r>
            <a:r>
              <a:rPr lang="en-US" dirty="0"/>
              <a:t> of building a model</a:t>
            </a:r>
          </a:p>
        </p:txBody>
      </p:sp>
      <p:sp>
        <p:nvSpPr>
          <p:cNvPr id="12" name="TextBox 11">
            <a:extLst>
              <a:ext uri="{FF2B5EF4-FFF2-40B4-BE49-F238E27FC236}">
                <a16:creationId xmlns:a16="http://schemas.microsoft.com/office/drawing/2014/main" id="{C33F6378-65F2-1B62-6356-C28F16D25E9D}"/>
              </a:ext>
            </a:extLst>
          </p:cNvPr>
          <p:cNvSpPr txBox="1"/>
          <p:nvPr/>
        </p:nvSpPr>
        <p:spPr>
          <a:xfrm>
            <a:off x="1650036" y="4132504"/>
            <a:ext cx="2167038" cy="646331"/>
          </a:xfrm>
          <a:prstGeom prst="rect">
            <a:avLst/>
          </a:prstGeom>
          <a:noFill/>
        </p:spPr>
        <p:txBody>
          <a:bodyPr wrap="square" rtlCol="0">
            <a:spAutoFit/>
          </a:bodyPr>
          <a:lstStyle/>
          <a:p>
            <a:r>
              <a:rPr lang="en-US" dirty="0"/>
              <a:t>The </a:t>
            </a:r>
            <a:r>
              <a:rPr lang="en-US" b="1" dirty="0"/>
              <a:t>benefits</a:t>
            </a:r>
            <a:r>
              <a:rPr lang="en-US" dirty="0"/>
              <a:t> of building a model</a:t>
            </a:r>
          </a:p>
        </p:txBody>
      </p:sp>
    </p:spTree>
    <p:extLst>
      <p:ext uri="{BB962C8B-B14F-4D97-AF65-F5344CB8AC3E}">
        <p14:creationId xmlns:p14="http://schemas.microsoft.com/office/powerpoint/2010/main" val="2332035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5CA4-88C7-6AE6-DF04-A2E28C8179BA}"/>
              </a:ext>
            </a:extLst>
          </p:cNvPr>
          <p:cNvSpPr>
            <a:spLocks noGrp="1"/>
          </p:cNvSpPr>
          <p:nvPr>
            <p:ph type="title"/>
          </p:nvPr>
        </p:nvSpPr>
        <p:spPr/>
        <p:txBody>
          <a:bodyPr/>
          <a:lstStyle/>
          <a:p>
            <a:r>
              <a:rPr lang="en-US"/>
              <a:t>Jeff Hawkins Quote</a:t>
            </a:r>
            <a:endParaRPr lang="en-US" dirty="0"/>
          </a:p>
        </p:txBody>
      </p:sp>
      <p:sp>
        <p:nvSpPr>
          <p:cNvPr id="3" name="Content Placeholder 2">
            <a:extLst>
              <a:ext uri="{FF2B5EF4-FFF2-40B4-BE49-F238E27FC236}">
                <a16:creationId xmlns:a16="http://schemas.microsoft.com/office/drawing/2014/main" id="{F3534647-03D6-AC3D-83E6-0FB38618DE1D}"/>
              </a:ext>
            </a:extLst>
          </p:cNvPr>
          <p:cNvSpPr>
            <a:spLocks noGrp="1"/>
          </p:cNvSpPr>
          <p:nvPr>
            <p:ph idx="1"/>
          </p:nvPr>
        </p:nvSpPr>
        <p:spPr>
          <a:xfrm>
            <a:off x="589722" y="1606324"/>
            <a:ext cx="10515600" cy="533262"/>
          </a:xfrm>
        </p:spPr>
        <p:txBody>
          <a:bodyPr>
            <a:normAutofit fontScale="92500"/>
          </a:bodyPr>
          <a:lstStyle/>
          <a:p>
            <a:pPr marL="0" indent="0">
              <a:buNone/>
            </a:pPr>
            <a:r>
              <a:rPr lang="en-US" i="1" dirty="0"/>
              <a:t>“The key to artificial intelligence has always been the representation.”</a:t>
            </a:r>
          </a:p>
        </p:txBody>
      </p:sp>
      <p:pic>
        <p:nvPicPr>
          <p:cNvPr id="1026" name="Picture 2">
            <a:extLst>
              <a:ext uri="{FF2B5EF4-FFF2-40B4-BE49-F238E27FC236}">
                <a16:creationId xmlns:a16="http://schemas.microsoft.com/office/drawing/2014/main" id="{113279B5-E17E-036D-79C5-C7D2868966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16600" y="2408147"/>
            <a:ext cx="2794000" cy="2794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3AD8C8-1CC0-E750-9F35-45249701AE09}"/>
              </a:ext>
            </a:extLst>
          </p:cNvPr>
          <p:cNvSpPr>
            <a:spLocks noGrp="1"/>
          </p:cNvSpPr>
          <p:nvPr>
            <p:ph type="sldNum" sz="quarter" idx="12"/>
          </p:nvPr>
        </p:nvSpPr>
        <p:spPr/>
        <p:txBody>
          <a:bodyPr/>
          <a:lstStyle/>
          <a:p>
            <a:fld id="{E4E17628-BB69-494D-BA8C-C14032583637}" type="slidenum">
              <a:rPr lang="en-US" smtClean="0"/>
              <a:t>9</a:t>
            </a:fld>
            <a:endParaRPr lang="en-US"/>
          </a:p>
        </p:txBody>
      </p:sp>
      <p:sp>
        <p:nvSpPr>
          <p:cNvPr id="5" name="TextBox 4">
            <a:extLst>
              <a:ext uri="{FF2B5EF4-FFF2-40B4-BE49-F238E27FC236}">
                <a16:creationId xmlns:a16="http://schemas.microsoft.com/office/drawing/2014/main" id="{B3735C0C-6DF9-867E-CF6E-64CB5281AC0B}"/>
              </a:ext>
            </a:extLst>
          </p:cNvPr>
          <p:cNvSpPr txBox="1"/>
          <p:nvPr/>
        </p:nvSpPr>
        <p:spPr>
          <a:xfrm>
            <a:off x="712086" y="5987018"/>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pic>
        <p:nvPicPr>
          <p:cNvPr id="6" name="Picture 5">
            <a:extLst>
              <a:ext uri="{FF2B5EF4-FFF2-40B4-BE49-F238E27FC236}">
                <a16:creationId xmlns:a16="http://schemas.microsoft.com/office/drawing/2014/main" id="{2F8E2C5C-32F0-9A72-0AF5-8AB583F9AF61}"/>
              </a:ext>
            </a:extLst>
          </p:cNvPr>
          <p:cNvPicPr>
            <a:picLocks noChangeAspect="1"/>
          </p:cNvPicPr>
          <p:nvPr/>
        </p:nvPicPr>
        <p:blipFill>
          <a:blip r:embed="rId3"/>
          <a:stretch>
            <a:fillRect/>
          </a:stretch>
        </p:blipFill>
        <p:spPr>
          <a:xfrm>
            <a:off x="2531742" y="2554197"/>
            <a:ext cx="1866900" cy="2501900"/>
          </a:xfrm>
          <a:prstGeom prst="rect">
            <a:avLst/>
          </a:prstGeom>
          <a:ln>
            <a:solidFill>
              <a:schemeClr val="tx1"/>
            </a:solidFill>
          </a:ln>
        </p:spPr>
      </p:pic>
    </p:spTree>
    <p:extLst>
      <p:ext uri="{BB962C8B-B14F-4D97-AF65-F5344CB8AC3E}">
        <p14:creationId xmlns:p14="http://schemas.microsoft.com/office/powerpoint/2010/main" val="2022259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6472</TotalTime>
  <Words>1232</Words>
  <Application>Microsoft Macintosh PowerPoint</Application>
  <PresentationFormat>Widescreen</PresentationFormat>
  <Paragraphs>207</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The Jellyfish and the Flatworm</vt:lpstr>
      <vt:lpstr>Talk Description</vt:lpstr>
      <vt:lpstr>Background for Dan McCreary</vt:lpstr>
      <vt:lpstr>Jellyfish</vt:lpstr>
      <vt:lpstr>Flatworms</vt:lpstr>
      <vt:lpstr>The Rise of Large Language Models</vt:lpstr>
      <vt:lpstr>Innovation Zone</vt:lpstr>
      <vt:lpstr>The Knowledge Representation Hypothesis (KRH)</vt:lpstr>
      <vt:lpstr>Jeff Hawkins Quote</vt:lpstr>
      <vt:lpstr>A Thought Experiment</vt:lpstr>
      <vt:lpstr>Imagine Two Flatworms</vt:lpstr>
      <vt:lpstr>Imagine Two Organizations</vt:lpstr>
      <vt:lpstr>Can We Extend the KRH from Animals to Organizations? </vt:lpstr>
      <vt:lpstr>Do You Work for a Jellyfish Company?</vt:lpstr>
      <vt:lpstr>Do You Work for A Flatworm Company?</vt:lpstr>
      <vt:lpstr>A Graph Models Complexity</vt:lpstr>
      <vt:lpstr>KRH Corollary</vt:lpstr>
      <vt:lpstr>Deep Neural Networks</vt:lpstr>
      <vt:lpstr>Challenges with Deep Neural Networks</vt:lpstr>
      <vt:lpstr>Analyst Workflows Today</vt:lpstr>
      <vt:lpstr>Challenges of Data Engineer-Focused Approach</vt:lpstr>
      <vt:lpstr>Knowledge Engineering</vt:lpstr>
      <vt:lpstr>Challenges of Adopting a Knowledge Graph</vt:lpstr>
      <vt:lpstr>Customer Data Is Everywhere </vt:lpstr>
      <vt:lpstr>The Graph Is the Organization</vt:lpstr>
      <vt:lpstr>A Thousand Brains Theory</vt:lpstr>
      <vt:lpstr>Summary</vt:lpstr>
      <vt:lpstr>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14</cp:revision>
  <dcterms:created xsi:type="dcterms:W3CDTF">2023-08-15T03:37:54Z</dcterms:created>
  <dcterms:modified xsi:type="dcterms:W3CDTF">2023-11-22T00:48:20Z</dcterms:modified>
</cp:coreProperties>
</file>